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465" r:id="rId2"/>
    <p:sldId id="469" r:id="rId3"/>
    <p:sldId id="516" r:id="rId4"/>
    <p:sldId id="474" r:id="rId5"/>
    <p:sldId id="475" r:id="rId6"/>
    <p:sldId id="481" r:id="rId7"/>
    <p:sldId id="476" r:id="rId8"/>
    <p:sldId id="482" r:id="rId9"/>
    <p:sldId id="477" r:id="rId10"/>
    <p:sldId id="448" r:id="rId11"/>
    <p:sldId id="455" r:id="rId12"/>
    <p:sldId id="456" r:id="rId13"/>
    <p:sldId id="457" r:id="rId14"/>
    <p:sldId id="503" r:id="rId15"/>
    <p:sldId id="458" r:id="rId16"/>
    <p:sldId id="463" r:id="rId17"/>
    <p:sldId id="464" r:id="rId18"/>
    <p:sldId id="459" r:id="rId19"/>
    <p:sldId id="507" r:id="rId20"/>
    <p:sldId id="508" r:id="rId21"/>
    <p:sldId id="509" r:id="rId22"/>
    <p:sldId id="478" r:id="rId23"/>
    <p:sldId id="479" r:id="rId24"/>
    <p:sldId id="480" r:id="rId25"/>
    <p:sldId id="511" r:id="rId26"/>
    <p:sldId id="514" r:id="rId27"/>
    <p:sldId id="470" r:id="rId28"/>
    <p:sldId id="471" r:id="rId29"/>
    <p:sldId id="472" r:id="rId30"/>
    <p:sldId id="512" r:id="rId31"/>
    <p:sldId id="513" r:id="rId32"/>
    <p:sldId id="515" r:id="rId33"/>
    <p:sldId id="510" r:id="rId34"/>
    <p:sldId id="460" r:id="rId35"/>
  </p:sldIdLst>
  <p:sldSz cx="9144000" cy="6858000" type="screen4x3"/>
  <p:notesSz cx="6797675" cy="9926638"/>
  <p:defaultTextStyle>
    <a:defPPr>
      <a:defRPr lang="sv-S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72152" autoAdjust="0"/>
  </p:normalViewPr>
  <p:slideViewPr>
    <p:cSldViewPr>
      <p:cViewPr varScale="1">
        <p:scale>
          <a:sx n="63" d="100"/>
          <a:sy n="63" d="100"/>
        </p:scale>
        <p:origin x="21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0"/>
    </p:cViewPr>
  </p:sorterViewPr>
  <p:notesViewPr>
    <p:cSldViewPr>
      <p:cViewPr varScale="1">
        <p:scale>
          <a:sx n="93" d="100"/>
          <a:sy n="93" d="100"/>
        </p:scale>
        <p:origin x="37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772BC-0B42-44F2-B003-9D767A8BFC0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sv-SE"/>
        </a:p>
      </dgm:t>
    </dgm:pt>
    <dgm:pt modelId="{C0917FA6-703B-4E1A-B9FD-BDF109CB53BF}">
      <dgm:prSet phldrT="[Text]"/>
      <dgm:spPr/>
      <dgm:t>
        <a:bodyPr/>
        <a:lstStyle/>
        <a:p>
          <a:r>
            <a:rPr lang="sv-SE" dirty="0" smtClean="0"/>
            <a:t>Aktualisera</a:t>
          </a:r>
          <a:endParaRPr lang="sv-SE" dirty="0"/>
        </a:p>
      </dgm:t>
    </dgm:pt>
    <dgm:pt modelId="{48E23627-B439-4CB2-902A-03C876946A9A}" type="parTrans" cxnId="{25756270-8726-407C-92C0-F6004F852C55}">
      <dgm:prSet/>
      <dgm:spPr/>
      <dgm:t>
        <a:bodyPr/>
        <a:lstStyle/>
        <a:p>
          <a:endParaRPr lang="sv-SE"/>
        </a:p>
      </dgm:t>
    </dgm:pt>
    <dgm:pt modelId="{35895F90-91DA-4BB1-8D14-8727D88B6BF7}" type="sibTrans" cxnId="{25756270-8726-407C-92C0-F6004F852C55}">
      <dgm:prSet/>
      <dgm:spPr/>
      <dgm:t>
        <a:bodyPr/>
        <a:lstStyle/>
        <a:p>
          <a:endParaRPr lang="sv-SE"/>
        </a:p>
      </dgm:t>
    </dgm:pt>
    <dgm:pt modelId="{EDBFED27-9CAA-4E9E-BDF9-1C295FB30A76}">
      <dgm:prSet phldrT="[Text]"/>
      <dgm:spPr/>
      <dgm:t>
        <a:bodyPr/>
        <a:lstStyle/>
        <a:p>
          <a:r>
            <a:rPr lang="sv-SE" dirty="0" smtClean="0"/>
            <a:t>Utreda</a:t>
          </a:r>
          <a:endParaRPr lang="sv-SE" dirty="0"/>
        </a:p>
      </dgm:t>
    </dgm:pt>
    <dgm:pt modelId="{7F2A9F52-394A-4F84-9F08-C65DE377EB60}" type="parTrans" cxnId="{963C63E5-E4D8-456E-BC4E-247B75342DB7}">
      <dgm:prSet/>
      <dgm:spPr/>
      <dgm:t>
        <a:bodyPr/>
        <a:lstStyle/>
        <a:p>
          <a:endParaRPr lang="sv-SE"/>
        </a:p>
      </dgm:t>
    </dgm:pt>
    <dgm:pt modelId="{3FEC119A-CA75-4E3F-B258-1F7B8F16D058}" type="sibTrans" cxnId="{963C63E5-E4D8-456E-BC4E-247B75342DB7}">
      <dgm:prSet/>
      <dgm:spPr/>
      <dgm:t>
        <a:bodyPr/>
        <a:lstStyle/>
        <a:p>
          <a:endParaRPr lang="sv-SE"/>
        </a:p>
      </dgm:t>
    </dgm:pt>
    <dgm:pt modelId="{713C4DAF-D796-41A4-A0C6-99EDB9BD15AD}">
      <dgm:prSet phldrT="[Text]"/>
      <dgm:spPr/>
      <dgm:t>
        <a:bodyPr/>
        <a:lstStyle/>
        <a:p>
          <a:r>
            <a:rPr lang="sv-SE" dirty="0" smtClean="0"/>
            <a:t>Besluta</a:t>
          </a:r>
          <a:endParaRPr lang="sv-SE" dirty="0"/>
        </a:p>
      </dgm:t>
    </dgm:pt>
    <dgm:pt modelId="{81F234AB-A243-4772-9774-D3D1DBACD517}" type="parTrans" cxnId="{1B1E2138-381A-45EA-BD14-318393D9E3DE}">
      <dgm:prSet/>
      <dgm:spPr/>
      <dgm:t>
        <a:bodyPr/>
        <a:lstStyle/>
        <a:p>
          <a:endParaRPr lang="sv-SE"/>
        </a:p>
      </dgm:t>
    </dgm:pt>
    <dgm:pt modelId="{BCB61D75-5C12-4534-A65A-4923459FC563}" type="sibTrans" cxnId="{1B1E2138-381A-45EA-BD14-318393D9E3DE}">
      <dgm:prSet/>
      <dgm:spPr/>
      <dgm:t>
        <a:bodyPr/>
        <a:lstStyle/>
        <a:p>
          <a:endParaRPr lang="sv-SE"/>
        </a:p>
      </dgm:t>
    </dgm:pt>
    <dgm:pt modelId="{2359DED1-0876-46BD-A006-5E986152C734}">
      <dgm:prSet phldrT="[Text]"/>
      <dgm:spPr/>
      <dgm:t>
        <a:bodyPr/>
        <a:lstStyle/>
        <a:p>
          <a:r>
            <a:rPr lang="sv-SE" dirty="0" smtClean="0"/>
            <a:t>Utforma uppdrag</a:t>
          </a:r>
          <a:endParaRPr lang="sv-SE" dirty="0"/>
        </a:p>
      </dgm:t>
    </dgm:pt>
    <dgm:pt modelId="{2964DD10-7504-4E8D-B26E-0396AF5C0594}" type="parTrans" cxnId="{24B83D2B-24B7-48BB-A61B-AC46E65793B6}">
      <dgm:prSet/>
      <dgm:spPr/>
      <dgm:t>
        <a:bodyPr/>
        <a:lstStyle/>
        <a:p>
          <a:endParaRPr lang="sv-SE"/>
        </a:p>
      </dgm:t>
    </dgm:pt>
    <dgm:pt modelId="{0DB1C179-FFF4-4160-8D31-01C9529E1CE3}" type="sibTrans" cxnId="{24B83D2B-24B7-48BB-A61B-AC46E65793B6}">
      <dgm:prSet/>
      <dgm:spPr/>
      <dgm:t>
        <a:bodyPr/>
        <a:lstStyle/>
        <a:p>
          <a:endParaRPr lang="sv-SE"/>
        </a:p>
      </dgm:t>
    </dgm:pt>
    <dgm:pt modelId="{2102469A-DEF1-40BF-A673-5F3FD1247EAD}">
      <dgm:prSet phldrT="[Text]"/>
      <dgm:spPr/>
      <dgm:t>
        <a:bodyPr/>
        <a:lstStyle/>
        <a:p>
          <a:r>
            <a:rPr lang="sv-SE" dirty="0" smtClean="0"/>
            <a:t>Genomföra uppdrag</a:t>
          </a:r>
          <a:endParaRPr lang="sv-SE" dirty="0"/>
        </a:p>
      </dgm:t>
    </dgm:pt>
    <dgm:pt modelId="{9B346787-55A5-4094-ADAA-BC6B02F7DB05}" type="parTrans" cxnId="{C2A14D61-1A77-4252-81A7-E804AB2D8B02}">
      <dgm:prSet/>
      <dgm:spPr/>
      <dgm:t>
        <a:bodyPr/>
        <a:lstStyle/>
        <a:p>
          <a:endParaRPr lang="sv-SE"/>
        </a:p>
      </dgm:t>
    </dgm:pt>
    <dgm:pt modelId="{60389D68-EA5F-4A3A-A2A1-2FCBEFC3AFE0}" type="sibTrans" cxnId="{C2A14D61-1A77-4252-81A7-E804AB2D8B02}">
      <dgm:prSet/>
      <dgm:spPr/>
      <dgm:t>
        <a:bodyPr/>
        <a:lstStyle/>
        <a:p>
          <a:endParaRPr lang="sv-SE"/>
        </a:p>
      </dgm:t>
    </dgm:pt>
    <dgm:pt modelId="{5ECE17B9-D659-4C08-8678-EFBD2566A8BC}">
      <dgm:prSet phldrT="[Text]"/>
      <dgm:spPr/>
      <dgm:t>
        <a:bodyPr/>
        <a:lstStyle/>
        <a:p>
          <a:r>
            <a:rPr lang="sv-SE" dirty="0" smtClean="0"/>
            <a:t>Följa upp</a:t>
          </a:r>
          <a:endParaRPr lang="sv-SE" dirty="0"/>
        </a:p>
      </dgm:t>
    </dgm:pt>
    <dgm:pt modelId="{C71748C1-8B65-401D-A9FE-036E2E19AB33}" type="parTrans" cxnId="{3558BAFA-6871-4851-8135-123B1019EFFC}">
      <dgm:prSet/>
      <dgm:spPr/>
      <dgm:t>
        <a:bodyPr/>
        <a:lstStyle/>
        <a:p>
          <a:endParaRPr lang="sv-SE"/>
        </a:p>
      </dgm:t>
    </dgm:pt>
    <dgm:pt modelId="{0E169CA9-39FC-4276-B60C-E3B46A8F2614}" type="sibTrans" cxnId="{3558BAFA-6871-4851-8135-123B1019EFFC}">
      <dgm:prSet/>
      <dgm:spPr/>
      <dgm:t>
        <a:bodyPr/>
        <a:lstStyle/>
        <a:p>
          <a:endParaRPr lang="sv-SE"/>
        </a:p>
      </dgm:t>
    </dgm:pt>
    <dgm:pt modelId="{401CE952-4233-46D8-AAAB-8F0920EBFB00}" type="pres">
      <dgm:prSet presAssocID="{67C772BC-0B42-44F2-B003-9D767A8BFC0D}" presName="Name0" presStyleCnt="0">
        <dgm:presLayoutVars>
          <dgm:dir/>
          <dgm:animLvl val="lvl"/>
          <dgm:resizeHandles val="exact"/>
        </dgm:presLayoutVars>
      </dgm:prSet>
      <dgm:spPr/>
      <dgm:t>
        <a:bodyPr/>
        <a:lstStyle/>
        <a:p>
          <a:endParaRPr lang="sv-SE"/>
        </a:p>
      </dgm:t>
    </dgm:pt>
    <dgm:pt modelId="{6BFEEF48-8091-4D9A-91F0-5133A5E39977}" type="pres">
      <dgm:prSet presAssocID="{C0917FA6-703B-4E1A-B9FD-BDF109CB53BF}" presName="parTxOnly" presStyleLbl="node1" presStyleIdx="0" presStyleCnt="6" custScaleY="103208">
        <dgm:presLayoutVars>
          <dgm:chMax val="0"/>
          <dgm:chPref val="0"/>
          <dgm:bulletEnabled val="1"/>
        </dgm:presLayoutVars>
      </dgm:prSet>
      <dgm:spPr/>
      <dgm:t>
        <a:bodyPr/>
        <a:lstStyle/>
        <a:p>
          <a:endParaRPr lang="sv-SE"/>
        </a:p>
      </dgm:t>
    </dgm:pt>
    <dgm:pt modelId="{20132B01-07D9-433B-8398-8A0890B2ABCD}" type="pres">
      <dgm:prSet presAssocID="{35895F90-91DA-4BB1-8D14-8727D88B6BF7}" presName="parTxOnlySpace" presStyleCnt="0"/>
      <dgm:spPr/>
    </dgm:pt>
    <dgm:pt modelId="{D127AAD8-C3E1-4597-9A6E-F93331527BE2}" type="pres">
      <dgm:prSet presAssocID="{EDBFED27-9CAA-4E9E-BDF9-1C295FB30A76}" presName="parTxOnly" presStyleLbl="node1" presStyleIdx="1" presStyleCnt="6">
        <dgm:presLayoutVars>
          <dgm:chMax val="0"/>
          <dgm:chPref val="0"/>
          <dgm:bulletEnabled val="1"/>
        </dgm:presLayoutVars>
      </dgm:prSet>
      <dgm:spPr/>
      <dgm:t>
        <a:bodyPr/>
        <a:lstStyle/>
        <a:p>
          <a:endParaRPr lang="sv-SE"/>
        </a:p>
      </dgm:t>
    </dgm:pt>
    <dgm:pt modelId="{F46E9815-B84B-4C06-BF1A-939DC7204527}" type="pres">
      <dgm:prSet presAssocID="{3FEC119A-CA75-4E3F-B258-1F7B8F16D058}" presName="parTxOnlySpace" presStyleCnt="0"/>
      <dgm:spPr/>
    </dgm:pt>
    <dgm:pt modelId="{DE255EDE-D2B9-4D48-BEA4-8EB12FBA3BEC}" type="pres">
      <dgm:prSet presAssocID="{713C4DAF-D796-41A4-A0C6-99EDB9BD15AD}" presName="parTxOnly" presStyleLbl="node1" presStyleIdx="2" presStyleCnt="6">
        <dgm:presLayoutVars>
          <dgm:chMax val="0"/>
          <dgm:chPref val="0"/>
          <dgm:bulletEnabled val="1"/>
        </dgm:presLayoutVars>
      </dgm:prSet>
      <dgm:spPr/>
      <dgm:t>
        <a:bodyPr/>
        <a:lstStyle/>
        <a:p>
          <a:endParaRPr lang="sv-SE"/>
        </a:p>
      </dgm:t>
    </dgm:pt>
    <dgm:pt modelId="{70D28678-40A9-4E07-91FE-AE3A627E3582}" type="pres">
      <dgm:prSet presAssocID="{BCB61D75-5C12-4534-A65A-4923459FC563}" presName="parTxOnlySpace" presStyleCnt="0"/>
      <dgm:spPr/>
    </dgm:pt>
    <dgm:pt modelId="{CAA472CB-16A4-40C4-923C-6BDD1015CA82}" type="pres">
      <dgm:prSet presAssocID="{2359DED1-0876-46BD-A006-5E986152C734}" presName="parTxOnly" presStyleLbl="node1" presStyleIdx="3" presStyleCnt="6">
        <dgm:presLayoutVars>
          <dgm:chMax val="0"/>
          <dgm:chPref val="0"/>
          <dgm:bulletEnabled val="1"/>
        </dgm:presLayoutVars>
      </dgm:prSet>
      <dgm:spPr/>
      <dgm:t>
        <a:bodyPr/>
        <a:lstStyle/>
        <a:p>
          <a:endParaRPr lang="sv-SE"/>
        </a:p>
      </dgm:t>
    </dgm:pt>
    <dgm:pt modelId="{FECA27AD-DB9E-4035-A9CD-82E6B351B703}" type="pres">
      <dgm:prSet presAssocID="{0DB1C179-FFF4-4160-8D31-01C9529E1CE3}" presName="parTxOnlySpace" presStyleCnt="0"/>
      <dgm:spPr/>
    </dgm:pt>
    <dgm:pt modelId="{8B352280-E298-4269-9741-7E708056E719}" type="pres">
      <dgm:prSet presAssocID="{2102469A-DEF1-40BF-A673-5F3FD1247EAD}" presName="parTxOnly" presStyleLbl="node1" presStyleIdx="4" presStyleCnt="6">
        <dgm:presLayoutVars>
          <dgm:chMax val="0"/>
          <dgm:chPref val="0"/>
          <dgm:bulletEnabled val="1"/>
        </dgm:presLayoutVars>
      </dgm:prSet>
      <dgm:spPr/>
      <dgm:t>
        <a:bodyPr/>
        <a:lstStyle/>
        <a:p>
          <a:endParaRPr lang="sv-SE"/>
        </a:p>
      </dgm:t>
    </dgm:pt>
    <dgm:pt modelId="{E258DAC7-BE3B-4484-A351-F0D0D71960BD}" type="pres">
      <dgm:prSet presAssocID="{60389D68-EA5F-4A3A-A2A1-2FCBEFC3AFE0}" presName="parTxOnlySpace" presStyleCnt="0"/>
      <dgm:spPr/>
    </dgm:pt>
    <dgm:pt modelId="{BE885DAA-EF51-448F-B3D9-1D11984BE97F}" type="pres">
      <dgm:prSet presAssocID="{5ECE17B9-D659-4C08-8678-EFBD2566A8BC}" presName="parTxOnly" presStyleLbl="node1" presStyleIdx="5" presStyleCnt="6">
        <dgm:presLayoutVars>
          <dgm:chMax val="0"/>
          <dgm:chPref val="0"/>
          <dgm:bulletEnabled val="1"/>
        </dgm:presLayoutVars>
      </dgm:prSet>
      <dgm:spPr/>
      <dgm:t>
        <a:bodyPr/>
        <a:lstStyle/>
        <a:p>
          <a:endParaRPr lang="sv-SE"/>
        </a:p>
      </dgm:t>
    </dgm:pt>
  </dgm:ptLst>
  <dgm:cxnLst>
    <dgm:cxn modelId="{25756270-8726-407C-92C0-F6004F852C55}" srcId="{67C772BC-0B42-44F2-B003-9D767A8BFC0D}" destId="{C0917FA6-703B-4E1A-B9FD-BDF109CB53BF}" srcOrd="0" destOrd="0" parTransId="{48E23627-B439-4CB2-902A-03C876946A9A}" sibTransId="{35895F90-91DA-4BB1-8D14-8727D88B6BF7}"/>
    <dgm:cxn modelId="{CBA3506A-EAB4-4ECB-B6DA-1A6C5B17AE1B}" type="presOf" srcId="{713C4DAF-D796-41A4-A0C6-99EDB9BD15AD}" destId="{DE255EDE-D2B9-4D48-BEA4-8EB12FBA3BEC}" srcOrd="0" destOrd="0" presId="urn:microsoft.com/office/officeart/2005/8/layout/chevron1"/>
    <dgm:cxn modelId="{4FAFB9B6-1C91-48F5-A668-DAAB13269A2F}" type="presOf" srcId="{67C772BC-0B42-44F2-B003-9D767A8BFC0D}" destId="{401CE952-4233-46D8-AAAB-8F0920EBFB00}" srcOrd="0" destOrd="0" presId="urn:microsoft.com/office/officeart/2005/8/layout/chevron1"/>
    <dgm:cxn modelId="{963C63E5-E4D8-456E-BC4E-247B75342DB7}" srcId="{67C772BC-0B42-44F2-B003-9D767A8BFC0D}" destId="{EDBFED27-9CAA-4E9E-BDF9-1C295FB30A76}" srcOrd="1" destOrd="0" parTransId="{7F2A9F52-394A-4F84-9F08-C65DE377EB60}" sibTransId="{3FEC119A-CA75-4E3F-B258-1F7B8F16D058}"/>
    <dgm:cxn modelId="{7BC95746-1B37-4496-B947-94ECD56DDFAA}" type="presOf" srcId="{2359DED1-0876-46BD-A006-5E986152C734}" destId="{CAA472CB-16A4-40C4-923C-6BDD1015CA82}" srcOrd="0" destOrd="0" presId="urn:microsoft.com/office/officeart/2005/8/layout/chevron1"/>
    <dgm:cxn modelId="{9BB9231E-A8A8-4E01-BBCE-578625134219}" type="presOf" srcId="{C0917FA6-703B-4E1A-B9FD-BDF109CB53BF}" destId="{6BFEEF48-8091-4D9A-91F0-5133A5E39977}" srcOrd="0" destOrd="0" presId="urn:microsoft.com/office/officeart/2005/8/layout/chevron1"/>
    <dgm:cxn modelId="{3558BAFA-6871-4851-8135-123B1019EFFC}" srcId="{67C772BC-0B42-44F2-B003-9D767A8BFC0D}" destId="{5ECE17B9-D659-4C08-8678-EFBD2566A8BC}" srcOrd="5" destOrd="0" parTransId="{C71748C1-8B65-401D-A9FE-036E2E19AB33}" sibTransId="{0E169CA9-39FC-4276-B60C-E3B46A8F2614}"/>
    <dgm:cxn modelId="{1B1E2138-381A-45EA-BD14-318393D9E3DE}" srcId="{67C772BC-0B42-44F2-B003-9D767A8BFC0D}" destId="{713C4DAF-D796-41A4-A0C6-99EDB9BD15AD}" srcOrd="2" destOrd="0" parTransId="{81F234AB-A243-4772-9774-D3D1DBACD517}" sibTransId="{BCB61D75-5C12-4534-A65A-4923459FC563}"/>
    <dgm:cxn modelId="{C2A14D61-1A77-4252-81A7-E804AB2D8B02}" srcId="{67C772BC-0B42-44F2-B003-9D767A8BFC0D}" destId="{2102469A-DEF1-40BF-A673-5F3FD1247EAD}" srcOrd="4" destOrd="0" parTransId="{9B346787-55A5-4094-ADAA-BC6B02F7DB05}" sibTransId="{60389D68-EA5F-4A3A-A2A1-2FCBEFC3AFE0}"/>
    <dgm:cxn modelId="{24B83D2B-24B7-48BB-A61B-AC46E65793B6}" srcId="{67C772BC-0B42-44F2-B003-9D767A8BFC0D}" destId="{2359DED1-0876-46BD-A006-5E986152C734}" srcOrd="3" destOrd="0" parTransId="{2964DD10-7504-4E8D-B26E-0396AF5C0594}" sibTransId="{0DB1C179-FFF4-4160-8D31-01C9529E1CE3}"/>
    <dgm:cxn modelId="{28CA2D3E-BE44-415C-A0EA-4576B2465374}" type="presOf" srcId="{5ECE17B9-D659-4C08-8678-EFBD2566A8BC}" destId="{BE885DAA-EF51-448F-B3D9-1D11984BE97F}" srcOrd="0" destOrd="0" presId="urn:microsoft.com/office/officeart/2005/8/layout/chevron1"/>
    <dgm:cxn modelId="{6704F603-658B-4032-92D5-A9DEB7C453DF}" type="presOf" srcId="{EDBFED27-9CAA-4E9E-BDF9-1C295FB30A76}" destId="{D127AAD8-C3E1-4597-9A6E-F93331527BE2}" srcOrd="0" destOrd="0" presId="urn:microsoft.com/office/officeart/2005/8/layout/chevron1"/>
    <dgm:cxn modelId="{7DA1BC7E-07BA-4749-88AB-3108C5B1C59E}" type="presOf" srcId="{2102469A-DEF1-40BF-A673-5F3FD1247EAD}" destId="{8B352280-E298-4269-9741-7E708056E719}" srcOrd="0" destOrd="0" presId="urn:microsoft.com/office/officeart/2005/8/layout/chevron1"/>
    <dgm:cxn modelId="{A74945BB-A422-4D4A-9886-710F9079B247}" type="presParOf" srcId="{401CE952-4233-46D8-AAAB-8F0920EBFB00}" destId="{6BFEEF48-8091-4D9A-91F0-5133A5E39977}" srcOrd="0" destOrd="0" presId="urn:microsoft.com/office/officeart/2005/8/layout/chevron1"/>
    <dgm:cxn modelId="{BCD6E1C2-63AB-41EA-A894-575C04B703B1}" type="presParOf" srcId="{401CE952-4233-46D8-AAAB-8F0920EBFB00}" destId="{20132B01-07D9-433B-8398-8A0890B2ABCD}" srcOrd="1" destOrd="0" presId="urn:microsoft.com/office/officeart/2005/8/layout/chevron1"/>
    <dgm:cxn modelId="{7FD20516-63FE-40CF-A8F6-3684F25A375C}" type="presParOf" srcId="{401CE952-4233-46D8-AAAB-8F0920EBFB00}" destId="{D127AAD8-C3E1-4597-9A6E-F93331527BE2}" srcOrd="2" destOrd="0" presId="urn:microsoft.com/office/officeart/2005/8/layout/chevron1"/>
    <dgm:cxn modelId="{BBFEB567-54AB-46C0-845E-DD1F7FE890E7}" type="presParOf" srcId="{401CE952-4233-46D8-AAAB-8F0920EBFB00}" destId="{F46E9815-B84B-4C06-BF1A-939DC7204527}" srcOrd="3" destOrd="0" presId="urn:microsoft.com/office/officeart/2005/8/layout/chevron1"/>
    <dgm:cxn modelId="{D09FAAFA-A3C1-4247-9B4F-109A36D3A4B7}" type="presParOf" srcId="{401CE952-4233-46D8-AAAB-8F0920EBFB00}" destId="{DE255EDE-D2B9-4D48-BEA4-8EB12FBA3BEC}" srcOrd="4" destOrd="0" presId="urn:microsoft.com/office/officeart/2005/8/layout/chevron1"/>
    <dgm:cxn modelId="{ED3493D1-503F-4511-AE7C-E9CEA3E0D6F4}" type="presParOf" srcId="{401CE952-4233-46D8-AAAB-8F0920EBFB00}" destId="{70D28678-40A9-4E07-91FE-AE3A627E3582}" srcOrd="5" destOrd="0" presId="urn:microsoft.com/office/officeart/2005/8/layout/chevron1"/>
    <dgm:cxn modelId="{085AF6AD-84A1-45AB-8F4B-1EA9C9E37384}" type="presParOf" srcId="{401CE952-4233-46D8-AAAB-8F0920EBFB00}" destId="{CAA472CB-16A4-40C4-923C-6BDD1015CA82}" srcOrd="6" destOrd="0" presId="urn:microsoft.com/office/officeart/2005/8/layout/chevron1"/>
    <dgm:cxn modelId="{4B7F2138-5565-43A1-ACAC-FD929B9A736D}" type="presParOf" srcId="{401CE952-4233-46D8-AAAB-8F0920EBFB00}" destId="{FECA27AD-DB9E-4035-A9CD-82E6B351B703}" srcOrd="7" destOrd="0" presId="urn:microsoft.com/office/officeart/2005/8/layout/chevron1"/>
    <dgm:cxn modelId="{C3A6602B-4555-4919-8B2F-57C582BF1BBA}" type="presParOf" srcId="{401CE952-4233-46D8-AAAB-8F0920EBFB00}" destId="{8B352280-E298-4269-9741-7E708056E719}" srcOrd="8" destOrd="0" presId="urn:microsoft.com/office/officeart/2005/8/layout/chevron1"/>
    <dgm:cxn modelId="{BF00A8FE-9FBE-44D8-B381-D6A957281380}" type="presParOf" srcId="{401CE952-4233-46D8-AAAB-8F0920EBFB00}" destId="{E258DAC7-BE3B-4484-A351-F0D0D71960BD}" srcOrd="9" destOrd="0" presId="urn:microsoft.com/office/officeart/2005/8/layout/chevron1"/>
    <dgm:cxn modelId="{B567936C-6015-4B01-B7F6-E4D955CF598D}" type="presParOf" srcId="{401CE952-4233-46D8-AAAB-8F0920EBFB00}" destId="{BE885DAA-EF51-448F-B3D9-1D11984BE97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084BA-0F94-4879-B28A-9DB6B429BED5}" type="doc">
      <dgm:prSet loTypeId="urn:microsoft.com/office/officeart/2005/8/layout/chevron1" loCatId="process" qsTypeId="urn:microsoft.com/office/officeart/2005/8/quickstyle/simple1" qsCatId="simple" csTypeId="urn:microsoft.com/office/officeart/2005/8/colors/accent1_2" csCatId="accent1" phldr="1"/>
      <dgm:spPr/>
    </dgm:pt>
    <dgm:pt modelId="{E1FD3938-09A8-4B45-97BB-58189AE2551E}" type="pres">
      <dgm:prSet presAssocID="{F34084BA-0F94-4879-B28A-9DB6B429BED5}" presName="Name0" presStyleCnt="0">
        <dgm:presLayoutVars>
          <dgm:dir/>
          <dgm:animLvl val="lvl"/>
          <dgm:resizeHandles val="exact"/>
        </dgm:presLayoutVars>
      </dgm:prSet>
      <dgm:spPr/>
    </dgm:pt>
  </dgm:ptLst>
  <dgm:cxnLst>
    <dgm:cxn modelId="{41B8AC1A-2F28-420F-9EB8-54221A6F827F}" type="presOf" srcId="{F34084BA-0F94-4879-B28A-9DB6B429BED5}" destId="{E1FD3938-09A8-4B45-97BB-58189AE2551E}"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084BA-0F94-4879-B28A-9DB6B429BED5}" type="doc">
      <dgm:prSet loTypeId="urn:microsoft.com/office/officeart/2005/8/layout/chevron1" loCatId="process" qsTypeId="urn:microsoft.com/office/officeart/2005/8/quickstyle/simple1" qsCatId="simple" csTypeId="urn:microsoft.com/office/officeart/2005/8/colors/accent1_2" csCatId="accent1" phldr="1"/>
      <dgm:spPr/>
    </dgm:pt>
    <dgm:pt modelId="{E1FD3938-09A8-4B45-97BB-58189AE2551E}" type="pres">
      <dgm:prSet presAssocID="{F34084BA-0F94-4879-B28A-9DB6B429BED5}" presName="Name0" presStyleCnt="0">
        <dgm:presLayoutVars>
          <dgm:dir/>
          <dgm:animLvl val="lvl"/>
          <dgm:resizeHandles val="exact"/>
        </dgm:presLayoutVars>
      </dgm:prSet>
      <dgm:spPr/>
    </dgm:pt>
  </dgm:ptLst>
  <dgm:cxnLst>
    <dgm:cxn modelId="{31020861-2F0C-4049-B1DB-023E78634633}" type="presOf" srcId="{F34084BA-0F94-4879-B28A-9DB6B429BED5}" destId="{E1FD3938-09A8-4B45-97BB-58189AE2551E}"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544C76-A1F2-4612-8746-4C83C6AECE90}" type="doc">
      <dgm:prSet loTypeId="urn:microsoft.com/office/officeart/2005/8/layout/hProcess6" loCatId="process" qsTypeId="urn:microsoft.com/office/officeart/2005/8/quickstyle/simple2" qsCatId="simple" csTypeId="urn:microsoft.com/office/officeart/2005/8/colors/accent1_2" csCatId="accent1" phldr="1"/>
      <dgm:spPr/>
    </dgm:pt>
    <dgm:pt modelId="{A473AD02-E794-4BE7-AFD8-DD038A9D6CD0}">
      <dgm:prSet phldrT="[Text]"/>
      <dgm:spPr/>
      <dgm:t>
        <a:bodyPr/>
        <a:lstStyle/>
        <a:p>
          <a:r>
            <a:rPr lang="sv-SE" dirty="0" smtClean="0"/>
            <a:t>Planera genomförandet</a:t>
          </a:r>
          <a:endParaRPr lang="sv-SE" dirty="0"/>
        </a:p>
      </dgm:t>
    </dgm:pt>
    <dgm:pt modelId="{9A9DC17E-1425-4E69-9527-130ACFA7A6A9}" type="parTrans" cxnId="{A7E50A61-6309-43BD-8507-FCE8B43A4439}">
      <dgm:prSet/>
      <dgm:spPr/>
      <dgm:t>
        <a:bodyPr/>
        <a:lstStyle/>
        <a:p>
          <a:endParaRPr lang="sv-SE"/>
        </a:p>
      </dgm:t>
    </dgm:pt>
    <dgm:pt modelId="{758610BE-9290-4A64-BCD3-B6233E4B8A98}" type="sibTrans" cxnId="{A7E50A61-6309-43BD-8507-FCE8B43A4439}">
      <dgm:prSet/>
      <dgm:spPr/>
      <dgm:t>
        <a:bodyPr/>
        <a:lstStyle/>
        <a:p>
          <a:endParaRPr lang="sv-SE"/>
        </a:p>
      </dgm:t>
    </dgm:pt>
    <dgm:pt modelId="{5A752977-62FE-4DB7-A5E8-F5DFBBF710A9}">
      <dgm:prSet phldrT="[Text]"/>
      <dgm:spPr/>
      <dgm:t>
        <a:bodyPr/>
        <a:lstStyle/>
        <a:p>
          <a:r>
            <a:rPr lang="sv-SE" dirty="0" smtClean="0"/>
            <a:t>Genomföra insats</a:t>
          </a:r>
          <a:endParaRPr lang="sv-SE" dirty="0"/>
        </a:p>
      </dgm:t>
    </dgm:pt>
    <dgm:pt modelId="{D6820B32-057A-4CF0-BA77-7D776B70472C}" type="parTrans" cxnId="{ACCAB237-A924-4728-90F7-F0722681E382}">
      <dgm:prSet/>
      <dgm:spPr/>
      <dgm:t>
        <a:bodyPr/>
        <a:lstStyle/>
        <a:p>
          <a:endParaRPr lang="sv-SE"/>
        </a:p>
      </dgm:t>
    </dgm:pt>
    <dgm:pt modelId="{563627F8-48D3-4436-8C45-880EBF898845}" type="sibTrans" cxnId="{ACCAB237-A924-4728-90F7-F0722681E382}">
      <dgm:prSet/>
      <dgm:spPr/>
      <dgm:t>
        <a:bodyPr/>
        <a:lstStyle/>
        <a:p>
          <a:endParaRPr lang="sv-SE"/>
        </a:p>
      </dgm:t>
    </dgm:pt>
    <dgm:pt modelId="{9A4E5CB9-9980-47EC-A458-16E9BAE0FF61}">
      <dgm:prSet phldrT="[Text]"/>
      <dgm:spPr/>
      <dgm:t>
        <a:bodyPr/>
        <a:lstStyle/>
        <a:p>
          <a:r>
            <a:rPr lang="sv-SE" dirty="0" smtClean="0"/>
            <a:t>Följa upp genomförandet</a:t>
          </a:r>
          <a:endParaRPr lang="sv-SE" dirty="0"/>
        </a:p>
      </dgm:t>
    </dgm:pt>
    <dgm:pt modelId="{A6DDD83F-972D-463D-B8F7-7F81B15E33AA}" type="parTrans" cxnId="{2217BF24-7CED-4E62-8358-500ACC9CF51E}">
      <dgm:prSet/>
      <dgm:spPr/>
      <dgm:t>
        <a:bodyPr/>
        <a:lstStyle/>
        <a:p>
          <a:endParaRPr lang="sv-SE"/>
        </a:p>
      </dgm:t>
    </dgm:pt>
    <dgm:pt modelId="{DB84DBE6-1FEB-4831-9F34-5AF81BEEEC5F}" type="sibTrans" cxnId="{2217BF24-7CED-4E62-8358-500ACC9CF51E}">
      <dgm:prSet/>
      <dgm:spPr/>
      <dgm:t>
        <a:bodyPr/>
        <a:lstStyle/>
        <a:p>
          <a:endParaRPr lang="sv-SE"/>
        </a:p>
      </dgm:t>
    </dgm:pt>
    <dgm:pt modelId="{3EA58FCC-F04A-41FF-9033-FA169374A2A5}" type="pres">
      <dgm:prSet presAssocID="{CA544C76-A1F2-4612-8746-4C83C6AECE90}" presName="theList" presStyleCnt="0">
        <dgm:presLayoutVars>
          <dgm:dir/>
          <dgm:animLvl val="lvl"/>
          <dgm:resizeHandles val="exact"/>
        </dgm:presLayoutVars>
      </dgm:prSet>
      <dgm:spPr/>
    </dgm:pt>
    <dgm:pt modelId="{E1D6F3AD-107C-4267-A153-DEC4DB024198}" type="pres">
      <dgm:prSet presAssocID="{A473AD02-E794-4BE7-AFD8-DD038A9D6CD0}" presName="compNode" presStyleCnt="0"/>
      <dgm:spPr/>
    </dgm:pt>
    <dgm:pt modelId="{972F0EB6-F541-4013-8B6A-B33474F1B48B}" type="pres">
      <dgm:prSet presAssocID="{A473AD02-E794-4BE7-AFD8-DD038A9D6CD0}" presName="noGeometry" presStyleCnt="0"/>
      <dgm:spPr/>
    </dgm:pt>
    <dgm:pt modelId="{60BF820A-F5DE-4BFA-9DBC-AA4B96BE66E2}" type="pres">
      <dgm:prSet presAssocID="{A473AD02-E794-4BE7-AFD8-DD038A9D6CD0}" presName="childTextVisible" presStyleLbl="bgAccFollowNode1" presStyleIdx="0" presStyleCnt="3">
        <dgm:presLayoutVars>
          <dgm:bulletEnabled val="1"/>
        </dgm:presLayoutVars>
      </dgm:prSet>
      <dgm:spPr/>
    </dgm:pt>
    <dgm:pt modelId="{40C25A88-D944-4F24-9C81-19851E5C2FC1}" type="pres">
      <dgm:prSet presAssocID="{A473AD02-E794-4BE7-AFD8-DD038A9D6CD0}" presName="childTextHidden" presStyleLbl="bgAccFollowNode1" presStyleIdx="0" presStyleCnt="3"/>
      <dgm:spPr/>
    </dgm:pt>
    <dgm:pt modelId="{F3DB04E4-D16A-4B0E-BCAA-B90D84A04774}" type="pres">
      <dgm:prSet presAssocID="{A473AD02-E794-4BE7-AFD8-DD038A9D6CD0}" presName="parentText" presStyleLbl="node1" presStyleIdx="0" presStyleCnt="3">
        <dgm:presLayoutVars>
          <dgm:chMax val="1"/>
          <dgm:bulletEnabled val="1"/>
        </dgm:presLayoutVars>
      </dgm:prSet>
      <dgm:spPr/>
      <dgm:t>
        <a:bodyPr/>
        <a:lstStyle/>
        <a:p>
          <a:endParaRPr lang="sv-SE"/>
        </a:p>
      </dgm:t>
    </dgm:pt>
    <dgm:pt modelId="{15891524-A449-404D-B93A-C344E1235713}" type="pres">
      <dgm:prSet presAssocID="{A473AD02-E794-4BE7-AFD8-DD038A9D6CD0}" presName="aSpace" presStyleCnt="0"/>
      <dgm:spPr/>
    </dgm:pt>
    <dgm:pt modelId="{6466BD24-5BA8-434D-8C23-A783B310E5CB}" type="pres">
      <dgm:prSet presAssocID="{5A752977-62FE-4DB7-A5E8-F5DFBBF710A9}" presName="compNode" presStyleCnt="0"/>
      <dgm:spPr/>
    </dgm:pt>
    <dgm:pt modelId="{397E7D10-9742-45F9-8D04-9298F73A6F75}" type="pres">
      <dgm:prSet presAssocID="{5A752977-62FE-4DB7-A5E8-F5DFBBF710A9}" presName="noGeometry" presStyleCnt="0"/>
      <dgm:spPr/>
    </dgm:pt>
    <dgm:pt modelId="{821DC0CB-7D38-40A7-902A-E2DAE48B760F}" type="pres">
      <dgm:prSet presAssocID="{5A752977-62FE-4DB7-A5E8-F5DFBBF710A9}" presName="childTextVisible" presStyleLbl="bgAccFollowNode1" presStyleIdx="1" presStyleCnt="3">
        <dgm:presLayoutVars>
          <dgm:bulletEnabled val="1"/>
        </dgm:presLayoutVars>
      </dgm:prSet>
      <dgm:spPr/>
    </dgm:pt>
    <dgm:pt modelId="{B2C05C01-0990-4D6E-B751-7383CF272A66}" type="pres">
      <dgm:prSet presAssocID="{5A752977-62FE-4DB7-A5E8-F5DFBBF710A9}" presName="childTextHidden" presStyleLbl="bgAccFollowNode1" presStyleIdx="1" presStyleCnt="3"/>
      <dgm:spPr/>
    </dgm:pt>
    <dgm:pt modelId="{F9964CC3-6629-4BDC-9C55-5ED52FD14A86}" type="pres">
      <dgm:prSet presAssocID="{5A752977-62FE-4DB7-A5E8-F5DFBBF710A9}" presName="parentText" presStyleLbl="node1" presStyleIdx="1" presStyleCnt="3">
        <dgm:presLayoutVars>
          <dgm:chMax val="1"/>
          <dgm:bulletEnabled val="1"/>
        </dgm:presLayoutVars>
      </dgm:prSet>
      <dgm:spPr/>
      <dgm:t>
        <a:bodyPr/>
        <a:lstStyle/>
        <a:p>
          <a:endParaRPr lang="sv-SE"/>
        </a:p>
      </dgm:t>
    </dgm:pt>
    <dgm:pt modelId="{B25C50B8-7278-4224-8E1C-4875BC7D36CE}" type="pres">
      <dgm:prSet presAssocID="{5A752977-62FE-4DB7-A5E8-F5DFBBF710A9}" presName="aSpace" presStyleCnt="0"/>
      <dgm:spPr/>
    </dgm:pt>
    <dgm:pt modelId="{D2B4DECA-3754-4C4D-B3EE-35DCBBD3CF60}" type="pres">
      <dgm:prSet presAssocID="{9A4E5CB9-9980-47EC-A458-16E9BAE0FF61}" presName="compNode" presStyleCnt="0"/>
      <dgm:spPr/>
    </dgm:pt>
    <dgm:pt modelId="{AB3E82D6-D9E3-41E4-A111-B958D3E4A3E4}" type="pres">
      <dgm:prSet presAssocID="{9A4E5CB9-9980-47EC-A458-16E9BAE0FF61}" presName="noGeometry" presStyleCnt="0"/>
      <dgm:spPr/>
    </dgm:pt>
    <dgm:pt modelId="{9782F637-71E5-4870-90EC-0477B0E9ACF2}" type="pres">
      <dgm:prSet presAssocID="{9A4E5CB9-9980-47EC-A458-16E9BAE0FF61}" presName="childTextVisible" presStyleLbl="bgAccFollowNode1" presStyleIdx="2" presStyleCnt="3">
        <dgm:presLayoutVars>
          <dgm:bulletEnabled val="1"/>
        </dgm:presLayoutVars>
      </dgm:prSet>
      <dgm:spPr/>
    </dgm:pt>
    <dgm:pt modelId="{831190D2-6968-4A9E-8095-798EF6C9F96A}" type="pres">
      <dgm:prSet presAssocID="{9A4E5CB9-9980-47EC-A458-16E9BAE0FF61}" presName="childTextHidden" presStyleLbl="bgAccFollowNode1" presStyleIdx="2" presStyleCnt="3"/>
      <dgm:spPr/>
    </dgm:pt>
    <dgm:pt modelId="{685D1A94-1AED-46F8-A7F3-89E673B282F8}" type="pres">
      <dgm:prSet presAssocID="{9A4E5CB9-9980-47EC-A458-16E9BAE0FF61}" presName="parentText" presStyleLbl="node1" presStyleIdx="2" presStyleCnt="3">
        <dgm:presLayoutVars>
          <dgm:chMax val="1"/>
          <dgm:bulletEnabled val="1"/>
        </dgm:presLayoutVars>
      </dgm:prSet>
      <dgm:spPr/>
      <dgm:t>
        <a:bodyPr/>
        <a:lstStyle/>
        <a:p>
          <a:endParaRPr lang="sv-SE"/>
        </a:p>
      </dgm:t>
    </dgm:pt>
  </dgm:ptLst>
  <dgm:cxnLst>
    <dgm:cxn modelId="{A7E50A61-6309-43BD-8507-FCE8B43A4439}" srcId="{CA544C76-A1F2-4612-8746-4C83C6AECE90}" destId="{A473AD02-E794-4BE7-AFD8-DD038A9D6CD0}" srcOrd="0" destOrd="0" parTransId="{9A9DC17E-1425-4E69-9527-130ACFA7A6A9}" sibTransId="{758610BE-9290-4A64-BCD3-B6233E4B8A98}"/>
    <dgm:cxn modelId="{3C755C2C-D99D-4052-9A06-348462CD5DA0}" type="presOf" srcId="{5A752977-62FE-4DB7-A5E8-F5DFBBF710A9}" destId="{F9964CC3-6629-4BDC-9C55-5ED52FD14A86}" srcOrd="0" destOrd="0" presId="urn:microsoft.com/office/officeart/2005/8/layout/hProcess6"/>
    <dgm:cxn modelId="{78F1EBBB-A6F8-4545-B8C9-59CA0EBA05E1}" type="presOf" srcId="{CA544C76-A1F2-4612-8746-4C83C6AECE90}" destId="{3EA58FCC-F04A-41FF-9033-FA169374A2A5}" srcOrd="0" destOrd="0" presId="urn:microsoft.com/office/officeart/2005/8/layout/hProcess6"/>
    <dgm:cxn modelId="{1E9B3F22-F067-4C1F-BA49-C8381ADCA4B9}" type="presOf" srcId="{9A4E5CB9-9980-47EC-A458-16E9BAE0FF61}" destId="{685D1A94-1AED-46F8-A7F3-89E673B282F8}" srcOrd="0" destOrd="0" presId="urn:microsoft.com/office/officeart/2005/8/layout/hProcess6"/>
    <dgm:cxn modelId="{2217BF24-7CED-4E62-8358-500ACC9CF51E}" srcId="{CA544C76-A1F2-4612-8746-4C83C6AECE90}" destId="{9A4E5CB9-9980-47EC-A458-16E9BAE0FF61}" srcOrd="2" destOrd="0" parTransId="{A6DDD83F-972D-463D-B8F7-7F81B15E33AA}" sibTransId="{DB84DBE6-1FEB-4831-9F34-5AF81BEEEC5F}"/>
    <dgm:cxn modelId="{ACCAB237-A924-4728-90F7-F0722681E382}" srcId="{CA544C76-A1F2-4612-8746-4C83C6AECE90}" destId="{5A752977-62FE-4DB7-A5E8-F5DFBBF710A9}" srcOrd="1" destOrd="0" parTransId="{D6820B32-057A-4CF0-BA77-7D776B70472C}" sibTransId="{563627F8-48D3-4436-8C45-880EBF898845}"/>
    <dgm:cxn modelId="{08DA94AB-5573-4A5E-A37B-9BF76074BBD3}" type="presOf" srcId="{A473AD02-E794-4BE7-AFD8-DD038A9D6CD0}" destId="{F3DB04E4-D16A-4B0E-BCAA-B90D84A04774}" srcOrd="0" destOrd="0" presId="urn:microsoft.com/office/officeart/2005/8/layout/hProcess6"/>
    <dgm:cxn modelId="{49A7DE7A-5DEF-4640-AA94-862A466412A0}" type="presParOf" srcId="{3EA58FCC-F04A-41FF-9033-FA169374A2A5}" destId="{E1D6F3AD-107C-4267-A153-DEC4DB024198}" srcOrd="0" destOrd="0" presId="urn:microsoft.com/office/officeart/2005/8/layout/hProcess6"/>
    <dgm:cxn modelId="{C8CDAAD3-A0D7-49B5-B06C-1C88AC948BB6}" type="presParOf" srcId="{E1D6F3AD-107C-4267-A153-DEC4DB024198}" destId="{972F0EB6-F541-4013-8B6A-B33474F1B48B}" srcOrd="0" destOrd="0" presId="urn:microsoft.com/office/officeart/2005/8/layout/hProcess6"/>
    <dgm:cxn modelId="{0BEC7628-9978-4E4F-8DF1-B8959B62D068}" type="presParOf" srcId="{E1D6F3AD-107C-4267-A153-DEC4DB024198}" destId="{60BF820A-F5DE-4BFA-9DBC-AA4B96BE66E2}" srcOrd="1" destOrd="0" presId="urn:microsoft.com/office/officeart/2005/8/layout/hProcess6"/>
    <dgm:cxn modelId="{AFC69E83-EF9F-4CEA-A576-BDF2A0D0F11C}" type="presParOf" srcId="{E1D6F3AD-107C-4267-A153-DEC4DB024198}" destId="{40C25A88-D944-4F24-9C81-19851E5C2FC1}" srcOrd="2" destOrd="0" presId="urn:microsoft.com/office/officeart/2005/8/layout/hProcess6"/>
    <dgm:cxn modelId="{D52119E1-7BB0-4BC5-8D86-157784C226BA}" type="presParOf" srcId="{E1D6F3AD-107C-4267-A153-DEC4DB024198}" destId="{F3DB04E4-D16A-4B0E-BCAA-B90D84A04774}" srcOrd="3" destOrd="0" presId="urn:microsoft.com/office/officeart/2005/8/layout/hProcess6"/>
    <dgm:cxn modelId="{1A739C7F-6A94-445B-913E-5AEF9082D47A}" type="presParOf" srcId="{3EA58FCC-F04A-41FF-9033-FA169374A2A5}" destId="{15891524-A449-404D-B93A-C344E1235713}" srcOrd="1" destOrd="0" presId="urn:microsoft.com/office/officeart/2005/8/layout/hProcess6"/>
    <dgm:cxn modelId="{4F39CDA4-769F-4473-B569-A840549A9B87}" type="presParOf" srcId="{3EA58FCC-F04A-41FF-9033-FA169374A2A5}" destId="{6466BD24-5BA8-434D-8C23-A783B310E5CB}" srcOrd="2" destOrd="0" presId="urn:microsoft.com/office/officeart/2005/8/layout/hProcess6"/>
    <dgm:cxn modelId="{0EC7320B-8A68-45D4-B2CE-47510E9BFF6E}" type="presParOf" srcId="{6466BD24-5BA8-434D-8C23-A783B310E5CB}" destId="{397E7D10-9742-45F9-8D04-9298F73A6F75}" srcOrd="0" destOrd="0" presId="urn:microsoft.com/office/officeart/2005/8/layout/hProcess6"/>
    <dgm:cxn modelId="{510AD921-ACE8-4F1E-B77F-E8131036AF0F}" type="presParOf" srcId="{6466BD24-5BA8-434D-8C23-A783B310E5CB}" destId="{821DC0CB-7D38-40A7-902A-E2DAE48B760F}" srcOrd="1" destOrd="0" presId="urn:microsoft.com/office/officeart/2005/8/layout/hProcess6"/>
    <dgm:cxn modelId="{C6D07E52-10E8-42A4-AE4F-0E07208EF04C}" type="presParOf" srcId="{6466BD24-5BA8-434D-8C23-A783B310E5CB}" destId="{B2C05C01-0990-4D6E-B751-7383CF272A66}" srcOrd="2" destOrd="0" presId="urn:microsoft.com/office/officeart/2005/8/layout/hProcess6"/>
    <dgm:cxn modelId="{F8B24D7A-D2AC-44E7-9F50-19B2CDD75A91}" type="presParOf" srcId="{6466BD24-5BA8-434D-8C23-A783B310E5CB}" destId="{F9964CC3-6629-4BDC-9C55-5ED52FD14A86}" srcOrd="3" destOrd="0" presId="urn:microsoft.com/office/officeart/2005/8/layout/hProcess6"/>
    <dgm:cxn modelId="{7727C08F-BCD9-432E-BBC1-B2C4FD4C2EBC}" type="presParOf" srcId="{3EA58FCC-F04A-41FF-9033-FA169374A2A5}" destId="{B25C50B8-7278-4224-8E1C-4875BC7D36CE}" srcOrd="3" destOrd="0" presId="urn:microsoft.com/office/officeart/2005/8/layout/hProcess6"/>
    <dgm:cxn modelId="{E2311CCA-1DCA-4408-A654-A0DA96059F23}" type="presParOf" srcId="{3EA58FCC-F04A-41FF-9033-FA169374A2A5}" destId="{D2B4DECA-3754-4C4D-B3EE-35DCBBD3CF60}" srcOrd="4" destOrd="0" presId="urn:microsoft.com/office/officeart/2005/8/layout/hProcess6"/>
    <dgm:cxn modelId="{04A76B33-DD63-4641-937B-C6575B2AF68B}" type="presParOf" srcId="{D2B4DECA-3754-4C4D-B3EE-35DCBBD3CF60}" destId="{AB3E82D6-D9E3-41E4-A111-B958D3E4A3E4}" srcOrd="0" destOrd="0" presId="urn:microsoft.com/office/officeart/2005/8/layout/hProcess6"/>
    <dgm:cxn modelId="{EAE4C0E9-CB15-4919-8DAC-CF649E5D45B3}" type="presParOf" srcId="{D2B4DECA-3754-4C4D-B3EE-35DCBBD3CF60}" destId="{9782F637-71E5-4870-90EC-0477B0E9ACF2}" srcOrd="1" destOrd="0" presId="urn:microsoft.com/office/officeart/2005/8/layout/hProcess6"/>
    <dgm:cxn modelId="{37F6BDC6-CB03-45CF-9F3B-99227AD25CE5}" type="presParOf" srcId="{D2B4DECA-3754-4C4D-B3EE-35DCBBD3CF60}" destId="{831190D2-6968-4A9E-8095-798EF6C9F96A}" srcOrd="2" destOrd="0" presId="urn:microsoft.com/office/officeart/2005/8/layout/hProcess6"/>
    <dgm:cxn modelId="{AF6FA71A-32FF-4E27-83E6-B5F29CE04A48}" type="presParOf" srcId="{D2B4DECA-3754-4C4D-B3EE-35DCBBD3CF60}" destId="{685D1A94-1AED-46F8-A7F3-89E673B282F8}" srcOrd="3" destOrd="0" presId="urn:microsoft.com/office/officeart/2005/8/layout/hProcess6"/>
  </dgm:cxnLst>
  <dgm:bg>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smtClean="0"/>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smtClean="0"/>
            </a:lvl1pPr>
          </a:lstStyle>
          <a:p>
            <a:pPr>
              <a:defRPr/>
            </a:pPr>
            <a:fld id="{7664CF88-862C-4EE4-B6AF-18731AFF9B31}" type="datetimeFigureOut">
              <a:rPr lang="sv-SE"/>
              <a:pPr>
                <a:defRPr/>
              </a:pPr>
              <a:t>2016-12-07</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smtClean="0"/>
            </a:lvl1pPr>
          </a:lstStyle>
          <a:p>
            <a:pPr>
              <a:defRPr/>
            </a:pPr>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eaLnBrk="1" hangingPunct="1">
              <a:defRPr sz="1200" smtClean="0"/>
            </a:lvl1pPr>
          </a:lstStyle>
          <a:p>
            <a:pPr>
              <a:defRPr/>
            </a:pPr>
            <a:fld id="{BB8C1080-E151-494E-BDBA-D2FB16EADA96}" type="slidenum">
              <a:rPr lang="sv-SE"/>
              <a:pPr>
                <a:defRPr/>
              </a:pPr>
              <a:t>‹#›</a:t>
            </a:fld>
            <a:endParaRPr lang="sv-SE"/>
          </a:p>
        </p:txBody>
      </p:sp>
    </p:spTree>
    <p:extLst>
      <p:ext uri="{BB962C8B-B14F-4D97-AF65-F5344CB8AC3E}">
        <p14:creationId xmlns:p14="http://schemas.microsoft.com/office/powerpoint/2010/main" val="403205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E1B8A2AC-E7F8-4858-AEF0-448FCD046310}" type="datetimeFigureOut">
              <a:rPr lang="sv-SE"/>
              <a:pPr>
                <a:defRPr/>
              </a:pPr>
              <a:t>2016-12-07</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D056C5E-1CA8-416D-B92F-F8B72D69A690}" type="slidenum">
              <a:rPr lang="sv-SE" altLang="sv-SE"/>
              <a:pPr>
                <a:defRPr/>
              </a:pPr>
              <a:t>‹#›</a:t>
            </a:fld>
            <a:endParaRPr lang="sv-SE" altLang="sv-SE"/>
          </a:p>
        </p:txBody>
      </p:sp>
    </p:spTree>
    <p:extLst>
      <p:ext uri="{BB962C8B-B14F-4D97-AF65-F5344CB8AC3E}">
        <p14:creationId xmlns:p14="http://schemas.microsoft.com/office/powerpoint/2010/main" val="2822801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a:t>
            </a:fld>
            <a:endParaRPr lang="sv-SE" altLang="sv-SE"/>
          </a:p>
        </p:txBody>
      </p:sp>
    </p:spTree>
    <p:extLst>
      <p:ext uri="{BB962C8B-B14F-4D97-AF65-F5344CB8AC3E}">
        <p14:creationId xmlns:p14="http://schemas.microsoft.com/office/powerpoint/2010/main" val="197021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Exempel Maja som har behov av</a:t>
            </a:r>
            <a:r>
              <a:rPr lang="sv-SE" baseline="0" dirty="0" smtClean="0"/>
              <a:t> inköp.</a:t>
            </a:r>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11</a:t>
            </a:fld>
            <a:endParaRPr lang="sv-SE" altLang="sv-SE"/>
          </a:p>
        </p:txBody>
      </p:sp>
    </p:spTree>
    <p:extLst>
      <p:ext uri="{BB962C8B-B14F-4D97-AF65-F5344CB8AC3E}">
        <p14:creationId xmlns:p14="http://schemas.microsoft.com/office/powerpoint/2010/main" val="3866603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12</a:t>
            </a:fld>
            <a:endParaRPr lang="sv-SE" altLang="sv-SE"/>
          </a:p>
        </p:txBody>
      </p:sp>
    </p:spTree>
    <p:extLst>
      <p:ext uri="{BB962C8B-B14F-4D97-AF65-F5344CB8AC3E}">
        <p14:creationId xmlns:p14="http://schemas.microsoft.com/office/powerpoint/2010/main" val="35121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13</a:t>
            </a:fld>
            <a:endParaRPr lang="sv-SE" altLang="sv-SE"/>
          </a:p>
        </p:txBody>
      </p:sp>
    </p:spTree>
    <p:extLst>
      <p:ext uri="{BB962C8B-B14F-4D97-AF65-F5344CB8AC3E}">
        <p14:creationId xmlns:p14="http://schemas.microsoft.com/office/powerpoint/2010/main" val="170969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fontAlgn="t"/>
            <a:r>
              <a:rPr lang="sv-SE" sz="1200" b="1" dirty="0" smtClean="0"/>
              <a:t>Stärker individens delaktighet.</a:t>
            </a:r>
            <a:r>
              <a:rPr lang="sv-SE" sz="1200" dirty="0" smtClean="0"/>
              <a:t> Individens och anhörigas delaktighet stärks i utredning, planering och genomförande av insats samt i uppföljning av beslutad insats. </a:t>
            </a:r>
          </a:p>
          <a:p>
            <a:pPr lvl="0" fontAlgn="t"/>
            <a:r>
              <a:rPr lang="sv-SE" sz="1200" b="1" dirty="0" smtClean="0"/>
              <a:t>Underlättar samarbete.</a:t>
            </a:r>
            <a:r>
              <a:rPr lang="sv-SE" sz="1200" dirty="0" smtClean="0"/>
              <a:t> Underlättar samarbetet mellan professionella och med anhöriga och individen.</a:t>
            </a:r>
          </a:p>
          <a:p>
            <a:pPr lvl="0" fontAlgn="t"/>
            <a:r>
              <a:rPr lang="sv-SE" sz="1200" b="1" dirty="0" smtClean="0"/>
              <a:t>Mer likvärdigt och rättssäkert. </a:t>
            </a:r>
            <a:r>
              <a:rPr lang="sv-SE" sz="1200" dirty="0" smtClean="0"/>
              <a:t>Utredningar och genomförandet av insatser blir mer likvärdiga och rättssäkra eftersom handläggarna och utförarna använder samma arbetssätt och gemensamma begrepp.</a:t>
            </a:r>
          </a:p>
          <a:p>
            <a:pPr lvl="0" fontAlgn="t"/>
            <a:r>
              <a:rPr lang="sv-SE" sz="1200" b="1" dirty="0" smtClean="0"/>
              <a:t>Gör det tydligt för utföraren vilket stöd individen behöver.</a:t>
            </a:r>
            <a:r>
              <a:rPr lang="sv-SE" sz="1200" dirty="0" smtClean="0"/>
              <a:t> Tydligt beskrivna behov och mål ger utföraren bättre förutsättningar att välja arbetssätt och metoder. Utförarens roll att fortlöpande planera och följa upp genomförandet tillsammans med individen kan utvecklas och stärkas. </a:t>
            </a:r>
          </a:p>
          <a:p>
            <a:pPr lvl="0" fontAlgn="t"/>
            <a:r>
              <a:rPr lang="sv-SE" sz="1200" b="1" dirty="0" smtClean="0"/>
              <a:t>Gör det lättare att följa upp behov och mål. </a:t>
            </a:r>
            <a:r>
              <a:rPr lang="sv-SE" sz="1200" dirty="0" smtClean="0"/>
              <a:t>Det blir lättare att följa upp resultatet för individen och värdera valet av arbetssätt och metoder. Strukturerade uppgifter och resultat kan också sammanställas på gruppnivå och utgöra underlag för beslut om exempelvis kvalitets- och verksamhetsutveckling.</a:t>
            </a:r>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14</a:t>
            </a:fld>
            <a:endParaRPr lang="sv-SE" altLang="sv-SE"/>
          </a:p>
        </p:txBody>
      </p:sp>
    </p:spTree>
    <p:extLst>
      <p:ext uri="{BB962C8B-B14F-4D97-AF65-F5344CB8AC3E}">
        <p14:creationId xmlns:p14="http://schemas.microsoft.com/office/powerpoint/2010/main" val="1691812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15</a:t>
            </a:fld>
            <a:endParaRPr lang="sv-SE" altLang="sv-SE"/>
          </a:p>
        </p:txBody>
      </p:sp>
    </p:spTree>
    <p:extLst>
      <p:ext uri="{BB962C8B-B14F-4D97-AF65-F5344CB8AC3E}">
        <p14:creationId xmlns:p14="http://schemas.microsoft.com/office/powerpoint/2010/main" val="494731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16</a:t>
            </a:fld>
            <a:endParaRPr lang="sv-SE" altLang="sv-SE"/>
          </a:p>
        </p:txBody>
      </p:sp>
    </p:spTree>
    <p:extLst>
      <p:ext uri="{BB962C8B-B14F-4D97-AF65-F5344CB8AC3E}">
        <p14:creationId xmlns:p14="http://schemas.microsoft.com/office/powerpoint/2010/main" val="303291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17</a:t>
            </a:fld>
            <a:endParaRPr lang="sv-SE" altLang="sv-SE"/>
          </a:p>
        </p:txBody>
      </p:sp>
    </p:spTree>
    <p:extLst>
      <p:ext uri="{BB962C8B-B14F-4D97-AF65-F5344CB8AC3E}">
        <p14:creationId xmlns:p14="http://schemas.microsoft.com/office/powerpoint/2010/main" val="299804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Helena återkommer</a:t>
            </a:r>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18</a:t>
            </a:fld>
            <a:endParaRPr lang="sv-SE" altLang="sv-SE"/>
          </a:p>
        </p:txBody>
      </p:sp>
    </p:spTree>
    <p:extLst>
      <p:ext uri="{BB962C8B-B14F-4D97-AF65-F5344CB8AC3E}">
        <p14:creationId xmlns:p14="http://schemas.microsoft.com/office/powerpoint/2010/main" val="316001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arenR"/>
            </a:pPr>
            <a:r>
              <a:rPr lang="sv-SE" dirty="0" smtClean="0"/>
              <a:t>Lärande och…….Kunna lösa problem, att fatta beslut</a:t>
            </a:r>
          </a:p>
          <a:p>
            <a:pPr marL="228600" indent="-228600">
              <a:buAutoNum type="arabicParenR"/>
            </a:pPr>
            <a:r>
              <a:rPr lang="sv-SE" dirty="0" smtClean="0"/>
              <a:t>Allmänna krav……..Genomföra daglig rutin, att hantera stress och andra psykologiska krav</a:t>
            </a:r>
          </a:p>
          <a:p>
            <a:pPr marL="228600" indent="-228600">
              <a:buAutoNum type="arabicParenR"/>
            </a:pPr>
            <a:r>
              <a:rPr lang="sv-SE" dirty="0" smtClean="0"/>
              <a:t>Kommunikation…..Att ta emot meddelanden på olika sätt, att uttrycka sig på olika sätt, att konversera, att använda kommunikationsutrustning och kommunikationstekniker</a:t>
            </a:r>
          </a:p>
          <a:p>
            <a:pPr marL="228600" indent="-228600">
              <a:buAutoNum type="arabicParenR"/>
            </a:pPr>
            <a:r>
              <a:rPr lang="sv-SE" dirty="0" smtClean="0"/>
              <a:t>Förflyttning…….Att ändra grundläggande ställning, att behålla en kroppsställning, att lyft och bära föremål, handens finmotoriska användning, att gå, att röra sig på olika platser, att använda transportmedel</a:t>
            </a:r>
          </a:p>
          <a:p>
            <a:pPr marL="228600" indent="-228600">
              <a:buAutoNum type="arabicParenR"/>
            </a:pPr>
            <a:r>
              <a:rPr lang="sv-SE" dirty="0" smtClean="0"/>
              <a:t>Personlig vård…..Att tvätta sig, sköta kroppsvård, sköta toalettbehov, att klä sig, att äta, att dricka, att sköta sin egen hälsa</a:t>
            </a:r>
          </a:p>
          <a:p>
            <a:pPr marL="228600" indent="-228600">
              <a:buAutoNum type="arabicParenR"/>
            </a:pPr>
            <a:r>
              <a:rPr lang="sv-SE" dirty="0" smtClean="0"/>
              <a:t>Hemliv…..Att skaffa varor eller tjänster, att utföra hushållsarbete, att ta hand om hemmets föremål, att bistå andra</a:t>
            </a:r>
          </a:p>
          <a:p>
            <a:pPr marL="228600" indent="-228600">
              <a:buAutoNum type="arabicParenR"/>
            </a:pPr>
            <a:r>
              <a:rPr lang="sv-SE" dirty="0" smtClean="0"/>
              <a:t>Mellanmänskliga……Att skapa och behålla formella, sociala eller familjerelationer</a:t>
            </a:r>
          </a:p>
          <a:p>
            <a:pPr marL="228600" indent="-228600">
              <a:buAutoNum type="arabicParenR"/>
            </a:pPr>
            <a:r>
              <a:rPr lang="sv-SE" dirty="0" smtClean="0"/>
              <a:t>Viktiga livs………Utbildning, arbete och sysselsättning, grundläggande ekonomiska transaktioner</a:t>
            </a:r>
          </a:p>
          <a:p>
            <a:pPr marL="228600" indent="-228600">
              <a:buAutoNum type="arabicParenR"/>
            </a:pPr>
            <a:r>
              <a:rPr lang="sv-SE" dirty="0" smtClean="0"/>
              <a:t>Samhällsgemenskap…….Samhällsgemenskap, rekreation och fritid, religion och andligt liv, att rösta vid allmänna val</a:t>
            </a:r>
          </a:p>
          <a:p>
            <a:pPr marL="228600" indent="-228600">
              <a:buAutoNum type="arabicParenR"/>
            </a:pPr>
            <a:r>
              <a:rPr lang="sv-SE" dirty="0" smtClean="0"/>
              <a:t>Känsla av…… larm i olika former, telefonservice</a:t>
            </a:r>
          </a:p>
          <a:p>
            <a:pPr marL="228600" indent="-228600">
              <a:buAutoNum type="arabicParenR"/>
            </a:pPr>
            <a:r>
              <a:rPr lang="sv-SE" dirty="0" smtClean="0"/>
              <a:t>Personligt stöd……Avlösning för vårdande anhörig </a:t>
            </a:r>
          </a:p>
          <a:p>
            <a:pPr marL="228600" indent="-228600">
              <a:buAutoNum type="arabicParenR"/>
            </a:pPr>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19</a:t>
            </a:fld>
            <a:endParaRPr lang="sv-SE"/>
          </a:p>
        </p:txBody>
      </p:sp>
    </p:spTree>
    <p:extLst>
      <p:ext uri="{BB962C8B-B14F-4D97-AF65-F5344CB8AC3E}">
        <p14:creationId xmlns:p14="http://schemas.microsoft.com/office/powerpoint/2010/main" val="1502263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20</a:t>
            </a:fld>
            <a:endParaRPr lang="sv-SE" altLang="sv-SE"/>
          </a:p>
        </p:txBody>
      </p:sp>
    </p:spTree>
    <p:extLst>
      <p:ext uri="{BB962C8B-B14F-4D97-AF65-F5344CB8AC3E}">
        <p14:creationId xmlns:p14="http://schemas.microsoft.com/office/powerpoint/2010/main" val="97578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a:t>
            </a:fld>
            <a:endParaRPr lang="sv-SE" altLang="sv-SE"/>
          </a:p>
        </p:txBody>
      </p:sp>
    </p:spTree>
    <p:extLst>
      <p:ext uri="{BB962C8B-B14F-4D97-AF65-F5344CB8AC3E}">
        <p14:creationId xmlns:p14="http://schemas.microsoft.com/office/powerpoint/2010/main" val="1357612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21</a:t>
            </a:fld>
            <a:endParaRPr lang="sv-SE" altLang="sv-SE"/>
          </a:p>
        </p:txBody>
      </p:sp>
    </p:spTree>
    <p:extLst>
      <p:ext uri="{BB962C8B-B14F-4D97-AF65-F5344CB8AC3E}">
        <p14:creationId xmlns:p14="http://schemas.microsoft.com/office/powerpoint/2010/main" val="2651747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22</a:t>
            </a:fld>
            <a:endParaRPr lang="sv-SE" altLang="sv-SE"/>
          </a:p>
        </p:txBody>
      </p:sp>
    </p:spTree>
    <p:extLst>
      <p:ext uri="{BB962C8B-B14F-4D97-AF65-F5344CB8AC3E}">
        <p14:creationId xmlns:p14="http://schemas.microsoft.com/office/powerpoint/2010/main" val="1265686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23</a:t>
            </a:fld>
            <a:endParaRPr lang="sv-SE" altLang="sv-SE"/>
          </a:p>
        </p:txBody>
      </p:sp>
    </p:spTree>
    <p:extLst>
      <p:ext uri="{BB962C8B-B14F-4D97-AF65-F5344CB8AC3E}">
        <p14:creationId xmlns:p14="http://schemas.microsoft.com/office/powerpoint/2010/main" val="1173956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24</a:t>
            </a:fld>
            <a:endParaRPr lang="sv-SE" altLang="sv-SE"/>
          </a:p>
        </p:txBody>
      </p:sp>
    </p:spTree>
    <p:extLst>
      <p:ext uri="{BB962C8B-B14F-4D97-AF65-F5344CB8AC3E}">
        <p14:creationId xmlns:p14="http://schemas.microsoft.com/office/powerpoint/2010/main" val="1134702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27</a:t>
            </a:fld>
            <a:endParaRPr lang="sv-SE" altLang="sv-SE"/>
          </a:p>
        </p:txBody>
      </p:sp>
    </p:spTree>
    <p:extLst>
      <p:ext uri="{BB962C8B-B14F-4D97-AF65-F5344CB8AC3E}">
        <p14:creationId xmlns:p14="http://schemas.microsoft.com/office/powerpoint/2010/main" val="1578207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28</a:t>
            </a:fld>
            <a:endParaRPr lang="sv-SE" altLang="sv-SE"/>
          </a:p>
        </p:txBody>
      </p:sp>
    </p:spTree>
    <p:extLst>
      <p:ext uri="{BB962C8B-B14F-4D97-AF65-F5344CB8AC3E}">
        <p14:creationId xmlns:p14="http://schemas.microsoft.com/office/powerpoint/2010/main" val="4005058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29</a:t>
            </a:fld>
            <a:endParaRPr lang="sv-SE" altLang="sv-SE"/>
          </a:p>
        </p:txBody>
      </p:sp>
    </p:spTree>
    <p:extLst>
      <p:ext uri="{BB962C8B-B14F-4D97-AF65-F5344CB8AC3E}">
        <p14:creationId xmlns:p14="http://schemas.microsoft.com/office/powerpoint/2010/main" val="2283915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30</a:t>
            </a:fld>
            <a:endParaRPr lang="sv-SE" altLang="sv-SE"/>
          </a:p>
        </p:txBody>
      </p:sp>
    </p:spTree>
    <p:extLst>
      <p:ext uri="{BB962C8B-B14F-4D97-AF65-F5344CB8AC3E}">
        <p14:creationId xmlns:p14="http://schemas.microsoft.com/office/powerpoint/2010/main" val="3321905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31</a:t>
            </a:fld>
            <a:endParaRPr lang="sv-SE" altLang="sv-SE"/>
          </a:p>
        </p:txBody>
      </p:sp>
    </p:spTree>
    <p:extLst>
      <p:ext uri="{BB962C8B-B14F-4D97-AF65-F5344CB8AC3E}">
        <p14:creationId xmlns:p14="http://schemas.microsoft.com/office/powerpoint/2010/main" val="358125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33</a:t>
            </a:fld>
            <a:endParaRPr lang="sv-SE" altLang="sv-SE"/>
          </a:p>
        </p:txBody>
      </p:sp>
    </p:spTree>
    <p:extLst>
      <p:ext uri="{BB962C8B-B14F-4D97-AF65-F5344CB8AC3E}">
        <p14:creationId xmlns:p14="http://schemas.microsoft.com/office/powerpoint/2010/main" val="286636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4</a:t>
            </a:fld>
            <a:endParaRPr lang="sv-SE" altLang="sv-SE"/>
          </a:p>
        </p:txBody>
      </p:sp>
    </p:spTree>
    <p:extLst>
      <p:ext uri="{BB962C8B-B14F-4D97-AF65-F5344CB8AC3E}">
        <p14:creationId xmlns:p14="http://schemas.microsoft.com/office/powerpoint/2010/main" val="842345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34</a:t>
            </a:fld>
            <a:endParaRPr lang="sv-SE" altLang="sv-SE"/>
          </a:p>
        </p:txBody>
      </p:sp>
    </p:spTree>
    <p:extLst>
      <p:ext uri="{BB962C8B-B14F-4D97-AF65-F5344CB8AC3E}">
        <p14:creationId xmlns:p14="http://schemas.microsoft.com/office/powerpoint/2010/main" val="296798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5</a:t>
            </a:fld>
            <a:endParaRPr lang="sv-SE" altLang="sv-SE"/>
          </a:p>
        </p:txBody>
      </p:sp>
    </p:spTree>
    <p:extLst>
      <p:ext uri="{BB962C8B-B14F-4D97-AF65-F5344CB8AC3E}">
        <p14:creationId xmlns:p14="http://schemas.microsoft.com/office/powerpoint/2010/main" val="55013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6</a:t>
            </a:fld>
            <a:endParaRPr lang="sv-SE" altLang="sv-SE"/>
          </a:p>
        </p:txBody>
      </p:sp>
    </p:spTree>
    <p:extLst>
      <p:ext uri="{BB962C8B-B14F-4D97-AF65-F5344CB8AC3E}">
        <p14:creationId xmlns:p14="http://schemas.microsoft.com/office/powerpoint/2010/main" val="362485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7</a:t>
            </a:fld>
            <a:endParaRPr lang="sv-SE" altLang="sv-SE"/>
          </a:p>
        </p:txBody>
      </p:sp>
    </p:spTree>
    <p:extLst>
      <p:ext uri="{BB962C8B-B14F-4D97-AF65-F5344CB8AC3E}">
        <p14:creationId xmlns:p14="http://schemas.microsoft.com/office/powerpoint/2010/main" val="407074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8</a:t>
            </a:fld>
            <a:endParaRPr lang="sv-SE" altLang="sv-SE"/>
          </a:p>
        </p:txBody>
      </p:sp>
    </p:spTree>
    <p:extLst>
      <p:ext uri="{BB962C8B-B14F-4D97-AF65-F5344CB8AC3E}">
        <p14:creationId xmlns:p14="http://schemas.microsoft.com/office/powerpoint/2010/main" val="4238881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9</a:t>
            </a:fld>
            <a:endParaRPr lang="sv-SE" altLang="sv-SE"/>
          </a:p>
        </p:txBody>
      </p:sp>
    </p:spTree>
    <p:extLst>
      <p:ext uri="{BB962C8B-B14F-4D97-AF65-F5344CB8AC3E}">
        <p14:creationId xmlns:p14="http://schemas.microsoft.com/office/powerpoint/2010/main" val="356536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10</a:t>
            </a:fld>
            <a:endParaRPr lang="sv-SE" altLang="sv-SE"/>
          </a:p>
        </p:txBody>
      </p:sp>
    </p:spTree>
    <p:extLst>
      <p:ext uri="{BB962C8B-B14F-4D97-AF65-F5344CB8AC3E}">
        <p14:creationId xmlns:p14="http://schemas.microsoft.com/office/powerpoint/2010/main" val="4222063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0775"/>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7"/>
          </p:nvPr>
        </p:nvSpPr>
        <p:spPr/>
        <p:txBody>
          <a:bodyPr/>
          <a:lstStyle>
            <a:lvl1pPr>
              <a:defRPr/>
            </a:lvl1pPr>
          </a:lstStyle>
          <a:p>
            <a:pPr>
              <a:defRPr/>
            </a:pPr>
            <a:fld id="{767E116D-B8AD-48FB-9021-0134F813D75F}" type="datetime1">
              <a:rPr lang="sv-SE"/>
              <a:pPr>
                <a:defRPr/>
              </a:pPr>
              <a:t>2016-12-07</a:t>
            </a:fld>
            <a:endParaRPr lang="sv-SE" dirty="0"/>
          </a:p>
        </p:txBody>
      </p:sp>
      <p:sp>
        <p:nvSpPr>
          <p:cNvPr id="7" name="Platshållare för sidfot 9"/>
          <p:cNvSpPr>
            <a:spLocks noGrp="1"/>
          </p:cNvSpPr>
          <p:nvPr>
            <p:ph type="ftr" sz="quarter" idx="18"/>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9"/>
          </p:nvPr>
        </p:nvSpPr>
        <p:spPr/>
        <p:txBody>
          <a:bodyPr/>
          <a:lstStyle>
            <a:lvl1pPr>
              <a:defRPr smtClean="0"/>
            </a:lvl1pPr>
          </a:lstStyle>
          <a:p>
            <a:pPr>
              <a:defRPr/>
            </a:pPr>
            <a:fld id="{131B78EB-E3BD-4A16-BE8F-F9B05FD8A0AD}" type="slidenum">
              <a:rPr lang="sv-SE" altLang="sv-SE"/>
              <a:pPr>
                <a:defRPr/>
              </a:pPr>
              <a:t>‹#›</a:t>
            </a:fld>
            <a:endParaRPr lang="sv-SE" altLang="sv-SE"/>
          </a:p>
        </p:txBody>
      </p:sp>
    </p:spTree>
    <p:extLst>
      <p:ext uri="{BB962C8B-B14F-4D97-AF65-F5344CB8AC3E}">
        <p14:creationId xmlns:p14="http://schemas.microsoft.com/office/powerpoint/2010/main" val="429368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10"/>
          <p:cNvSpPr>
            <a:spLocks noGrp="1"/>
          </p:cNvSpPr>
          <p:nvPr>
            <p:ph type="dt" sz="half" idx="18"/>
          </p:nvPr>
        </p:nvSpPr>
        <p:spPr/>
        <p:txBody>
          <a:bodyPr/>
          <a:lstStyle>
            <a:lvl1pPr>
              <a:defRPr/>
            </a:lvl1pPr>
          </a:lstStyle>
          <a:p>
            <a:pPr>
              <a:defRPr/>
            </a:pPr>
            <a:fld id="{95FB8304-3A51-4B18-A9E4-B1288695793C}" type="datetime1">
              <a:rPr lang="sv-SE"/>
              <a:pPr>
                <a:defRPr/>
              </a:pPr>
              <a:t>2016-12-07</a:t>
            </a:fld>
            <a:endParaRPr lang="sv-SE" dirty="0"/>
          </a:p>
        </p:txBody>
      </p:sp>
      <p:sp>
        <p:nvSpPr>
          <p:cNvPr id="9" name="Platshållare för sidfot 11"/>
          <p:cNvSpPr>
            <a:spLocks noGrp="1"/>
          </p:cNvSpPr>
          <p:nvPr>
            <p:ph type="ftr" sz="quarter" idx="19"/>
          </p:nvPr>
        </p:nvSpPr>
        <p:spPr/>
        <p:txBody>
          <a:bodyPr/>
          <a:lstStyle>
            <a:lvl1pPr>
              <a:defRPr/>
            </a:lvl1pPr>
          </a:lstStyle>
          <a:p>
            <a:pPr>
              <a:defRPr/>
            </a:pPr>
            <a:r>
              <a:rPr lang="sv-SE"/>
              <a:t>Sidfot</a:t>
            </a:r>
            <a:endParaRPr lang="sv-SE" dirty="0"/>
          </a:p>
        </p:txBody>
      </p:sp>
      <p:sp>
        <p:nvSpPr>
          <p:cNvPr id="10" name="Platshållare för bildnummer 12"/>
          <p:cNvSpPr>
            <a:spLocks noGrp="1"/>
          </p:cNvSpPr>
          <p:nvPr>
            <p:ph type="sldNum" sz="quarter" idx="20"/>
          </p:nvPr>
        </p:nvSpPr>
        <p:spPr/>
        <p:txBody>
          <a:bodyPr/>
          <a:lstStyle>
            <a:lvl1pPr>
              <a:defRPr smtClean="0"/>
            </a:lvl1pPr>
          </a:lstStyle>
          <a:p>
            <a:pPr>
              <a:defRPr/>
            </a:pPr>
            <a:fld id="{8B6E736C-D739-41AC-8824-D789A5BF8078}" type="slidenum">
              <a:rPr lang="sv-SE" altLang="sv-SE"/>
              <a:pPr>
                <a:defRPr/>
              </a:pPr>
              <a:t>‹#›</a:t>
            </a:fld>
            <a:endParaRPr lang="sv-SE" altLang="sv-SE"/>
          </a:p>
        </p:txBody>
      </p:sp>
    </p:spTree>
    <p:extLst>
      <p:ext uri="{BB962C8B-B14F-4D97-AF65-F5344CB8AC3E}">
        <p14:creationId xmlns:p14="http://schemas.microsoft.com/office/powerpoint/2010/main" val="318352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4" name="Platshållare för datum 6"/>
          <p:cNvSpPr>
            <a:spLocks noGrp="1"/>
          </p:cNvSpPr>
          <p:nvPr>
            <p:ph type="dt" sz="half" idx="10"/>
          </p:nvPr>
        </p:nvSpPr>
        <p:spPr/>
        <p:txBody>
          <a:bodyPr/>
          <a:lstStyle>
            <a:lvl1pPr>
              <a:defRPr/>
            </a:lvl1pPr>
          </a:lstStyle>
          <a:p>
            <a:pPr>
              <a:defRPr/>
            </a:pPr>
            <a:fld id="{1F9FB51C-9B6F-438F-8859-1BCAC2BD03E6}" type="datetime1">
              <a:rPr lang="sv-SE"/>
              <a:pPr>
                <a:defRPr/>
              </a:pPr>
              <a:t>2016-12-07</a:t>
            </a:fld>
            <a:endParaRPr lang="sv-SE" dirty="0"/>
          </a:p>
        </p:txBody>
      </p:sp>
      <p:sp>
        <p:nvSpPr>
          <p:cNvPr id="5"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6" name="Platshållare för bildnummer 8"/>
          <p:cNvSpPr>
            <a:spLocks noGrp="1"/>
          </p:cNvSpPr>
          <p:nvPr>
            <p:ph type="sldNum" sz="quarter" idx="12"/>
          </p:nvPr>
        </p:nvSpPr>
        <p:spPr/>
        <p:txBody>
          <a:bodyPr/>
          <a:lstStyle>
            <a:lvl1pPr>
              <a:defRPr smtClean="0"/>
            </a:lvl1pPr>
          </a:lstStyle>
          <a:p>
            <a:pPr>
              <a:defRPr/>
            </a:pPr>
            <a:fld id="{1257DA71-8593-430F-AFD3-47144925DF57}" type="slidenum">
              <a:rPr lang="sv-SE" altLang="sv-SE"/>
              <a:pPr>
                <a:defRPr/>
              </a:pPr>
              <a:t>‹#›</a:t>
            </a:fld>
            <a:endParaRPr lang="sv-SE" altLang="sv-SE"/>
          </a:p>
        </p:txBody>
      </p:sp>
    </p:spTree>
    <p:extLst>
      <p:ext uri="{BB962C8B-B14F-4D97-AF65-F5344CB8AC3E}">
        <p14:creationId xmlns:p14="http://schemas.microsoft.com/office/powerpoint/2010/main" val="256857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849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5"/>
          <p:cNvSpPr>
            <a:spLocks noGrp="1"/>
          </p:cNvSpPr>
          <p:nvPr>
            <p:ph type="dt" sz="half" idx="10"/>
          </p:nvPr>
        </p:nvSpPr>
        <p:spPr/>
        <p:txBody>
          <a:bodyPr/>
          <a:lstStyle>
            <a:lvl1pPr>
              <a:defRPr/>
            </a:lvl1pPr>
          </a:lstStyle>
          <a:p>
            <a:pPr>
              <a:defRPr/>
            </a:pPr>
            <a:fld id="{E9588653-B8C6-4640-BBD9-8CB6F11811C1}" type="datetime1">
              <a:rPr lang="sv-SE"/>
              <a:pPr>
                <a:defRPr/>
              </a:pPr>
              <a:t>2016-12-07</a:t>
            </a:fld>
            <a:endParaRPr lang="sv-SE" dirty="0"/>
          </a:p>
        </p:txBody>
      </p:sp>
      <p:sp>
        <p:nvSpPr>
          <p:cNvPr id="4" name="Platshållare för sidfot 6"/>
          <p:cNvSpPr>
            <a:spLocks noGrp="1"/>
          </p:cNvSpPr>
          <p:nvPr>
            <p:ph type="ftr" sz="quarter" idx="11"/>
          </p:nvPr>
        </p:nvSpPr>
        <p:spPr/>
        <p:txBody>
          <a:bodyPr/>
          <a:lstStyle>
            <a:lvl1pPr>
              <a:defRPr/>
            </a:lvl1pPr>
          </a:lstStyle>
          <a:p>
            <a:pPr>
              <a:defRPr/>
            </a:pPr>
            <a:r>
              <a:rPr lang="sv-SE"/>
              <a:t>Sidfot</a:t>
            </a:r>
            <a:endParaRPr lang="sv-SE" dirty="0"/>
          </a:p>
        </p:txBody>
      </p:sp>
      <p:sp>
        <p:nvSpPr>
          <p:cNvPr id="5" name="Platshållare för bildnummer 7"/>
          <p:cNvSpPr>
            <a:spLocks noGrp="1"/>
          </p:cNvSpPr>
          <p:nvPr>
            <p:ph type="sldNum" sz="quarter" idx="12"/>
          </p:nvPr>
        </p:nvSpPr>
        <p:spPr/>
        <p:txBody>
          <a:bodyPr/>
          <a:lstStyle>
            <a:lvl1pPr>
              <a:defRPr smtClean="0"/>
            </a:lvl1pPr>
          </a:lstStyle>
          <a:p>
            <a:pPr>
              <a:defRPr/>
            </a:pPr>
            <a:fld id="{9FF4C20C-A370-4429-AAA3-905ED34F1E2B}" type="slidenum">
              <a:rPr lang="sv-SE" altLang="sv-SE"/>
              <a:pPr>
                <a:defRPr/>
              </a:pPr>
              <a:t>‹#›</a:t>
            </a:fld>
            <a:endParaRPr lang="sv-SE" altLang="sv-SE"/>
          </a:p>
        </p:txBody>
      </p:sp>
    </p:spTree>
    <p:extLst>
      <p:ext uri="{BB962C8B-B14F-4D97-AF65-F5344CB8AC3E}">
        <p14:creationId xmlns:p14="http://schemas.microsoft.com/office/powerpoint/2010/main" val="398583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0"/>
          </p:nvPr>
        </p:nvSpPr>
        <p:spPr/>
        <p:txBody>
          <a:bodyPr/>
          <a:lstStyle>
            <a:lvl1pPr>
              <a:defRPr/>
            </a:lvl1pPr>
          </a:lstStyle>
          <a:p>
            <a:pPr>
              <a:defRPr/>
            </a:pPr>
            <a:fld id="{CA9E6041-3ACF-4BF7-A984-8343A16013C1}" type="datetime1">
              <a:rPr lang="sv-SE"/>
              <a:pPr>
                <a:defRPr/>
              </a:pPr>
              <a:t>2016-12-07</a:t>
            </a:fld>
            <a:endParaRPr lang="sv-SE" dirty="0"/>
          </a:p>
        </p:txBody>
      </p:sp>
      <p:sp>
        <p:nvSpPr>
          <p:cNvPr id="7" name="Platshållare för sidfot 9"/>
          <p:cNvSpPr>
            <a:spLocks noGrp="1"/>
          </p:cNvSpPr>
          <p:nvPr>
            <p:ph type="ftr" sz="quarter" idx="11"/>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smtClean="0"/>
            </a:lvl1pPr>
          </a:lstStyle>
          <a:p>
            <a:pPr>
              <a:defRPr/>
            </a:pPr>
            <a:fld id="{4D1B1D7C-C778-4720-A62D-C405961455AD}" type="slidenum">
              <a:rPr lang="sv-SE" altLang="sv-SE"/>
              <a:pPr>
                <a:defRPr/>
              </a:pPr>
              <a:t>‹#›</a:t>
            </a:fld>
            <a:endParaRPr lang="sv-SE" altLang="sv-SE"/>
          </a:p>
        </p:txBody>
      </p:sp>
    </p:spTree>
    <p:extLst>
      <p:ext uri="{BB962C8B-B14F-4D97-AF65-F5344CB8AC3E}">
        <p14:creationId xmlns:p14="http://schemas.microsoft.com/office/powerpoint/2010/main" val="7939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Platshållare för datum 8"/>
          <p:cNvSpPr>
            <a:spLocks noGrp="1"/>
          </p:cNvSpPr>
          <p:nvPr>
            <p:ph type="dt" sz="half" idx="10"/>
          </p:nvPr>
        </p:nvSpPr>
        <p:spPr/>
        <p:txBody>
          <a:bodyPr/>
          <a:lstStyle>
            <a:lvl1pPr>
              <a:defRPr/>
            </a:lvl1pPr>
          </a:lstStyle>
          <a:p>
            <a:pPr>
              <a:defRPr/>
            </a:pPr>
            <a:fld id="{A7152607-F5A9-4F24-94CA-0DD1ABFDFC06}" type="datetime1">
              <a:rPr lang="sv-SE"/>
              <a:pPr>
                <a:defRPr/>
              </a:pPr>
              <a:t>2016-12-07</a:t>
            </a:fld>
            <a:endParaRPr lang="sv-SE" dirty="0"/>
          </a:p>
        </p:txBody>
      </p:sp>
      <p:sp>
        <p:nvSpPr>
          <p:cNvPr id="7" name="Platshållare för sidfot 9"/>
          <p:cNvSpPr>
            <a:spLocks noGrp="1"/>
          </p:cNvSpPr>
          <p:nvPr>
            <p:ph type="ftr" sz="quarter" idx="11"/>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smtClean="0"/>
            </a:lvl1pPr>
          </a:lstStyle>
          <a:p>
            <a:pPr>
              <a:defRPr/>
            </a:pPr>
            <a:fld id="{96146628-3402-4271-8872-C53F60A2F40E}" type="slidenum">
              <a:rPr lang="sv-SE" altLang="sv-SE"/>
              <a:pPr>
                <a:defRPr/>
              </a:pPr>
              <a:t>‹#›</a:t>
            </a:fld>
            <a:endParaRPr lang="sv-SE" altLang="sv-SE"/>
          </a:p>
        </p:txBody>
      </p:sp>
    </p:spTree>
    <p:extLst>
      <p:ext uri="{BB962C8B-B14F-4D97-AF65-F5344CB8AC3E}">
        <p14:creationId xmlns:p14="http://schemas.microsoft.com/office/powerpoint/2010/main" val="181559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7125"/>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5" name="Platshållare för datum 7"/>
          <p:cNvSpPr>
            <a:spLocks noGrp="1"/>
          </p:cNvSpPr>
          <p:nvPr>
            <p:ph type="dt" sz="half" idx="10"/>
          </p:nvPr>
        </p:nvSpPr>
        <p:spPr/>
        <p:txBody>
          <a:bodyPr/>
          <a:lstStyle>
            <a:lvl1pPr>
              <a:defRPr/>
            </a:lvl1pPr>
          </a:lstStyle>
          <a:p>
            <a:pPr>
              <a:defRPr/>
            </a:pPr>
            <a:fld id="{7B6D6FC2-0701-4A9A-95BB-79F08D72A8DA}" type="datetime1">
              <a:rPr lang="sv-SE"/>
              <a:pPr>
                <a:defRPr/>
              </a:pPr>
              <a:t>2016-12-07</a:t>
            </a:fld>
            <a:endParaRPr lang="sv-SE" dirty="0"/>
          </a:p>
        </p:txBody>
      </p:sp>
      <p:sp>
        <p:nvSpPr>
          <p:cNvPr id="6" name="Platshållare för sidfot 8"/>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9"/>
          <p:cNvSpPr>
            <a:spLocks noGrp="1"/>
          </p:cNvSpPr>
          <p:nvPr>
            <p:ph type="sldNum" sz="quarter" idx="12"/>
          </p:nvPr>
        </p:nvSpPr>
        <p:spPr/>
        <p:txBody>
          <a:bodyPr/>
          <a:lstStyle>
            <a:lvl1pPr>
              <a:defRPr smtClean="0"/>
            </a:lvl1pPr>
          </a:lstStyle>
          <a:p>
            <a:pPr>
              <a:defRPr/>
            </a:pPr>
            <a:fld id="{8B2A3F43-53C5-4FFD-B856-2FE9E7559FC8}" type="slidenum">
              <a:rPr lang="sv-SE" altLang="sv-SE"/>
              <a:pPr>
                <a:defRPr/>
              </a:pPr>
              <a:t>‹#›</a:t>
            </a:fld>
            <a:endParaRPr lang="sv-SE" altLang="sv-SE"/>
          </a:p>
        </p:txBody>
      </p:sp>
    </p:spTree>
    <p:extLst>
      <p:ext uri="{BB962C8B-B14F-4D97-AF65-F5344CB8AC3E}">
        <p14:creationId xmlns:p14="http://schemas.microsoft.com/office/powerpoint/2010/main" val="3014983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9"/>
          <p:cNvSpPr>
            <a:spLocks noGrp="1"/>
          </p:cNvSpPr>
          <p:nvPr>
            <p:ph type="dt" sz="half" idx="10"/>
          </p:nvPr>
        </p:nvSpPr>
        <p:spPr/>
        <p:txBody>
          <a:bodyPr/>
          <a:lstStyle>
            <a:lvl1pPr>
              <a:defRPr/>
            </a:lvl1pPr>
          </a:lstStyle>
          <a:p>
            <a:pPr>
              <a:defRPr/>
            </a:pPr>
            <a:fld id="{1E7100C4-A553-4139-AF4D-EEC1F7748C4B}" type="datetime1">
              <a:rPr lang="sv-SE"/>
              <a:pPr>
                <a:defRPr/>
              </a:pPr>
              <a:t>2016-12-07</a:t>
            </a:fld>
            <a:endParaRPr lang="sv-SE" dirty="0"/>
          </a:p>
        </p:txBody>
      </p:sp>
      <p:sp>
        <p:nvSpPr>
          <p:cNvPr id="6" name="Platshållare för sidfot 10"/>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11"/>
          <p:cNvSpPr>
            <a:spLocks noGrp="1"/>
          </p:cNvSpPr>
          <p:nvPr>
            <p:ph type="sldNum" sz="quarter" idx="12"/>
          </p:nvPr>
        </p:nvSpPr>
        <p:spPr/>
        <p:txBody>
          <a:bodyPr/>
          <a:lstStyle>
            <a:lvl1pPr>
              <a:defRPr smtClean="0"/>
            </a:lvl1pPr>
          </a:lstStyle>
          <a:p>
            <a:pPr>
              <a:defRPr/>
            </a:pPr>
            <a:fld id="{C022DBE4-CD32-45F5-AAD2-BC1B2BA200A3}" type="slidenum">
              <a:rPr lang="sv-SE" altLang="sv-SE"/>
              <a:pPr>
                <a:defRPr/>
              </a:pPr>
              <a:t>‹#›</a:t>
            </a:fld>
            <a:endParaRPr lang="sv-SE" altLang="sv-SE"/>
          </a:p>
        </p:txBody>
      </p:sp>
    </p:spTree>
    <p:extLst>
      <p:ext uri="{BB962C8B-B14F-4D97-AF65-F5344CB8AC3E}">
        <p14:creationId xmlns:p14="http://schemas.microsoft.com/office/powerpoint/2010/main" val="368875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D5508F24-A082-4CD9-A21E-B11D74E64D26}" type="datetime1">
              <a:rPr lang="sv-SE"/>
              <a:pPr>
                <a:defRPr/>
              </a:pPr>
              <a:t>2016-12-07</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035EEE1E-B304-4474-A67C-EDB1B5E6B99D}" type="slidenum">
              <a:rPr lang="sv-SE" altLang="sv-SE"/>
              <a:pPr>
                <a:defRPr/>
              </a:pPr>
              <a:t>‹#›</a:t>
            </a:fld>
            <a:endParaRPr lang="sv-SE" altLang="sv-SE"/>
          </a:p>
        </p:txBody>
      </p:sp>
    </p:spTree>
    <p:extLst>
      <p:ext uri="{BB962C8B-B14F-4D97-AF65-F5344CB8AC3E}">
        <p14:creationId xmlns:p14="http://schemas.microsoft.com/office/powerpoint/2010/main" val="234025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C2A11D5C-1A5F-4790-BCBD-B4ABB0976913}" type="datetime1">
              <a:rPr lang="sv-SE"/>
              <a:pPr>
                <a:defRPr/>
              </a:pPr>
              <a:t>2016-12-07</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80671DD1-BBEF-4A1B-876A-6D5928D21D0C}" type="slidenum">
              <a:rPr lang="sv-SE" altLang="sv-SE"/>
              <a:pPr>
                <a:defRPr/>
              </a:pPr>
              <a:t>‹#›</a:t>
            </a:fld>
            <a:endParaRPr lang="sv-SE" altLang="sv-SE"/>
          </a:p>
        </p:txBody>
      </p:sp>
    </p:spTree>
    <p:extLst>
      <p:ext uri="{BB962C8B-B14F-4D97-AF65-F5344CB8AC3E}">
        <p14:creationId xmlns:p14="http://schemas.microsoft.com/office/powerpoint/2010/main" val="70908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A045AFAF-CEBF-4BE0-B25A-F9D9B482FEC0}" type="datetime1">
              <a:rPr lang="sv-SE"/>
              <a:pPr>
                <a:defRPr/>
              </a:pPr>
              <a:t>2016-12-07</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0B182EA1-EA91-46BB-86F3-3A703813F80D}" type="slidenum">
              <a:rPr lang="sv-SE" altLang="sv-SE"/>
              <a:pPr>
                <a:defRPr/>
              </a:pPr>
              <a:t>‹#›</a:t>
            </a:fld>
            <a:endParaRPr lang="sv-SE" altLang="sv-SE"/>
          </a:p>
        </p:txBody>
      </p:sp>
    </p:spTree>
    <p:extLst>
      <p:ext uri="{BB962C8B-B14F-4D97-AF65-F5344CB8AC3E}">
        <p14:creationId xmlns:p14="http://schemas.microsoft.com/office/powerpoint/2010/main" val="172608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91AC07D9-7350-44FD-A2F0-B1A7E416F4F9}" type="datetime1">
              <a:rPr lang="sv-SE"/>
              <a:pPr>
                <a:defRPr/>
              </a:pPr>
              <a:t>2016-12-07</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8C3305CC-B2ED-4010-A10C-CE4FBB62E33E}" type="slidenum">
              <a:rPr lang="sv-SE" altLang="sv-SE"/>
              <a:pPr>
                <a:defRPr/>
              </a:pPr>
              <a:t>‹#›</a:t>
            </a:fld>
            <a:endParaRPr lang="sv-SE" altLang="sv-SE"/>
          </a:p>
        </p:txBody>
      </p:sp>
    </p:spTree>
    <p:extLst>
      <p:ext uri="{BB962C8B-B14F-4D97-AF65-F5344CB8AC3E}">
        <p14:creationId xmlns:p14="http://schemas.microsoft.com/office/powerpoint/2010/main" val="399577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6" name="Platshållare för datum 3"/>
          <p:cNvSpPr>
            <a:spLocks noGrp="1"/>
          </p:cNvSpPr>
          <p:nvPr>
            <p:ph type="dt" sz="half" idx="11"/>
          </p:nvPr>
        </p:nvSpPr>
        <p:spPr/>
        <p:txBody>
          <a:bodyPr/>
          <a:lstStyle>
            <a:lvl1pPr>
              <a:defRPr/>
            </a:lvl1pPr>
          </a:lstStyle>
          <a:p>
            <a:pPr>
              <a:defRPr/>
            </a:pPr>
            <a:fld id="{A6679FE2-B732-41D9-B8C4-B1B65E0AF8B9}" type="datetime1">
              <a:rPr lang="sv-SE"/>
              <a:pPr>
                <a:defRPr/>
              </a:pPr>
              <a:t>2016-12-07</a:t>
            </a:fld>
            <a:endParaRPr lang="sv-SE" dirty="0"/>
          </a:p>
        </p:txBody>
      </p:sp>
      <p:sp>
        <p:nvSpPr>
          <p:cNvPr id="7" name="Platshållare för sidfot 8"/>
          <p:cNvSpPr>
            <a:spLocks noGrp="1"/>
          </p:cNvSpPr>
          <p:nvPr>
            <p:ph type="ftr" sz="quarter" idx="12"/>
          </p:nvPr>
        </p:nvSpPr>
        <p:spPr/>
        <p:txBody>
          <a:bodyPr/>
          <a:lstStyle>
            <a:lvl1pPr>
              <a:defRPr/>
            </a:lvl1pPr>
          </a:lstStyle>
          <a:p>
            <a:pPr>
              <a:defRPr/>
            </a:pPr>
            <a:r>
              <a:rPr lang="sv-SE"/>
              <a:t>Sidfot</a:t>
            </a:r>
            <a:endParaRPr lang="sv-SE" dirty="0"/>
          </a:p>
        </p:txBody>
      </p:sp>
      <p:sp>
        <p:nvSpPr>
          <p:cNvPr id="8" name="Platshållare för bildnummer 9"/>
          <p:cNvSpPr>
            <a:spLocks noGrp="1"/>
          </p:cNvSpPr>
          <p:nvPr>
            <p:ph type="sldNum" sz="quarter" idx="13"/>
          </p:nvPr>
        </p:nvSpPr>
        <p:spPr/>
        <p:txBody>
          <a:bodyPr/>
          <a:lstStyle>
            <a:lvl1pPr>
              <a:defRPr smtClean="0"/>
            </a:lvl1pPr>
          </a:lstStyle>
          <a:p>
            <a:pPr>
              <a:defRPr/>
            </a:pPr>
            <a:fld id="{3431724F-C390-45A0-8D5B-CA94E3F0EE5A}" type="slidenum">
              <a:rPr lang="sv-SE" altLang="sv-SE"/>
              <a:pPr>
                <a:defRPr/>
              </a:pPr>
              <a:t>‹#›</a:t>
            </a:fld>
            <a:endParaRPr lang="sv-SE" altLang="sv-SE"/>
          </a:p>
        </p:txBody>
      </p:sp>
    </p:spTree>
    <p:extLst>
      <p:ext uri="{BB962C8B-B14F-4D97-AF65-F5344CB8AC3E}">
        <p14:creationId xmlns:p14="http://schemas.microsoft.com/office/powerpoint/2010/main" val="375959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1"/>
          <p:cNvSpPr>
            <a:spLocks noGrp="1"/>
          </p:cNvSpPr>
          <p:nvPr>
            <p:ph type="dt" sz="half" idx="11"/>
          </p:nvPr>
        </p:nvSpPr>
        <p:spPr/>
        <p:txBody>
          <a:bodyPr/>
          <a:lstStyle>
            <a:lvl1pPr>
              <a:defRPr/>
            </a:lvl1pPr>
          </a:lstStyle>
          <a:p>
            <a:pPr>
              <a:defRPr/>
            </a:pPr>
            <a:fld id="{96BF5919-D768-432E-A144-07792ADDD5EA}" type="datetime1">
              <a:rPr lang="sv-SE"/>
              <a:pPr>
                <a:defRPr/>
              </a:pPr>
              <a:t>2016-12-07</a:t>
            </a:fld>
            <a:endParaRPr lang="sv-SE" dirty="0"/>
          </a:p>
        </p:txBody>
      </p:sp>
      <p:sp>
        <p:nvSpPr>
          <p:cNvPr id="7" name="Platshållare för sidfot 2"/>
          <p:cNvSpPr>
            <a:spLocks noGrp="1"/>
          </p:cNvSpPr>
          <p:nvPr>
            <p:ph type="ftr" sz="quarter" idx="12"/>
          </p:nvPr>
        </p:nvSpPr>
        <p:spPr/>
        <p:txBody>
          <a:bodyPr/>
          <a:lstStyle>
            <a:lvl1pPr>
              <a:defRPr/>
            </a:lvl1pPr>
          </a:lstStyle>
          <a:p>
            <a:pPr>
              <a:defRPr/>
            </a:pPr>
            <a:r>
              <a:rPr lang="sv-SE"/>
              <a:t>Sidfot</a:t>
            </a:r>
            <a:endParaRPr lang="sv-SE" dirty="0"/>
          </a:p>
        </p:txBody>
      </p:sp>
      <p:sp>
        <p:nvSpPr>
          <p:cNvPr id="8" name="Platshållare för bildnummer 3"/>
          <p:cNvSpPr>
            <a:spLocks noGrp="1"/>
          </p:cNvSpPr>
          <p:nvPr>
            <p:ph type="sldNum" sz="quarter" idx="13"/>
          </p:nvPr>
        </p:nvSpPr>
        <p:spPr/>
        <p:txBody>
          <a:bodyPr/>
          <a:lstStyle>
            <a:lvl1pPr>
              <a:defRPr smtClean="0"/>
            </a:lvl1pPr>
          </a:lstStyle>
          <a:p>
            <a:pPr>
              <a:defRPr/>
            </a:pPr>
            <a:fld id="{2BA5A04B-A5D7-41C2-839C-B9F435FDF000}" type="slidenum">
              <a:rPr lang="sv-SE" altLang="sv-SE"/>
              <a:pPr>
                <a:defRPr/>
              </a:pPr>
              <a:t>‹#›</a:t>
            </a:fld>
            <a:endParaRPr lang="sv-SE" altLang="sv-SE"/>
          </a:p>
        </p:txBody>
      </p:sp>
    </p:spTree>
    <p:extLst>
      <p:ext uri="{BB962C8B-B14F-4D97-AF65-F5344CB8AC3E}">
        <p14:creationId xmlns:p14="http://schemas.microsoft.com/office/powerpoint/2010/main" val="61944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a:ea typeface="+mn-ea"/>
                <a:cs typeface="+mn-cs"/>
              </a:defRPr>
            </a:lvl1pPr>
          </a:lstStyle>
          <a:p>
            <a:pPr>
              <a:defRPr/>
            </a:pPr>
            <a:fld id="{199241AB-39AA-4C93-8A07-FB1A3932409B}" type="datetime1">
              <a:rPr lang="sv-SE"/>
              <a:pPr>
                <a:defRPr/>
              </a:pPr>
              <a:t>2016-12-07</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B55E09A2-8904-42F7-A2A9-19BA516ABC97}" type="slidenum">
              <a:rPr lang="sv-SE" altLang="sv-SE"/>
              <a:pPr>
                <a:defRPr/>
              </a:pPr>
              <a:t>‹#›</a:t>
            </a:fld>
            <a:endParaRPr lang="sv-SE" altLang="sv-SE"/>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Lst>
  <p:hf sldNum="0" hdr="0" ftr="0" dt="0"/>
  <p:txStyles>
    <p:titleStyle>
      <a:lvl1pPr algn="ctr" defTabSz="457200" rtl="0" eaLnBrk="0" fontAlgn="base" hangingPunct="0">
        <a:spcBef>
          <a:spcPct val="0"/>
        </a:spcBef>
        <a:spcAft>
          <a:spcPct val="0"/>
        </a:spcAft>
        <a:defRPr sz="4400" kern="1200">
          <a:solidFill>
            <a:schemeClr val="tx1"/>
          </a:solidFill>
          <a:latin typeface="Georgia"/>
          <a:ea typeface="ＭＳ Ｐゴシック" charset="0"/>
          <a:cs typeface="Georgia"/>
        </a:defRPr>
      </a:lvl1pPr>
      <a:lvl2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2pPr>
      <a:lvl3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3pPr>
      <a:lvl4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4pPr>
      <a:lvl5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
          <a:ea typeface="ＭＳ Ｐゴシック" charset="0"/>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Helvetica" charset="0"/>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Helvetica" charset="0"/>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5.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ocialstyrelsen.s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kunskapsguiden.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188640"/>
            <a:ext cx="7739788" cy="1944215"/>
          </a:xfrm>
        </p:spPr>
        <p:txBody>
          <a:bodyPr/>
          <a:lstStyle/>
          <a:p>
            <a:pPr algn="ctr"/>
            <a:r>
              <a:rPr lang="sv-SE" b="1" dirty="0">
                <a:solidFill>
                  <a:srgbClr val="E6460A"/>
                </a:solidFill>
              </a:rPr>
              <a:t/>
            </a:r>
            <a:br>
              <a:rPr lang="sv-SE" b="1" dirty="0">
                <a:solidFill>
                  <a:srgbClr val="E6460A"/>
                </a:solidFill>
              </a:rPr>
            </a:br>
            <a:r>
              <a:rPr lang="sv-SE" dirty="0" smtClean="0"/>
              <a:t>Individuella insatser inom äldreomsorgen med stöd av IBIC (Individens </a:t>
            </a:r>
            <a:r>
              <a:rPr lang="sv-SE" dirty="0"/>
              <a:t>Behov I Centrum)</a:t>
            </a:r>
          </a:p>
        </p:txBody>
      </p:sp>
      <p:sp>
        <p:nvSpPr>
          <p:cNvPr id="3" name="Platshållare för innehåll 2"/>
          <p:cNvSpPr>
            <a:spLocks noGrp="1"/>
          </p:cNvSpPr>
          <p:nvPr>
            <p:ph idx="1"/>
          </p:nvPr>
        </p:nvSpPr>
        <p:spPr>
          <a:xfrm>
            <a:off x="483500" y="2132855"/>
            <a:ext cx="8141212" cy="4248474"/>
          </a:xfrm>
        </p:spPr>
        <p:txBody>
          <a:bodyPr/>
          <a:lstStyle/>
          <a:p>
            <a:pPr marL="362250" lvl="1" indent="0" fontAlgn="auto">
              <a:spcAft>
                <a:spcPts val="0"/>
              </a:spcAft>
              <a:buNone/>
              <a:defRPr/>
            </a:pPr>
            <a:endParaRPr lang="sv-SE" dirty="0" smtClean="0"/>
          </a:p>
          <a:p>
            <a:pPr lvl="1" fontAlgn="auto">
              <a:spcAft>
                <a:spcPts val="0"/>
              </a:spcAft>
              <a:buFont typeface="Wingdings" panose="05000000000000000000" pitchFamily="2" charset="2"/>
              <a:buChar char="§"/>
              <a:defRPr/>
            </a:pPr>
            <a:r>
              <a:rPr lang="sv-SE" sz="2400" dirty="0" smtClean="0"/>
              <a:t>Nytt nationellt arbetssätt och modell – individens behov i fokus.</a:t>
            </a:r>
          </a:p>
          <a:p>
            <a:pPr lvl="1" fontAlgn="auto">
              <a:spcAft>
                <a:spcPts val="0"/>
              </a:spcAft>
              <a:buFont typeface="Wingdings" panose="05000000000000000000" pitchFamily="2" charset="2"/>
              <a:buChar char="§"/>
              <a:defRPr/>
            </a:pPr>
            <a:r>
              <a:rPr lang="sv-SE" sz="2400" dirty="0" smtClean="0"/>
              <a:t>Utgångspunkten är värdegrunden i SoL –  konkretiseras via IBIC: Främja delaktighet och inflytande för brukarna.</a:t>
            </a:r>
          </a:p>
          <a:p>
            <a:pPr lvl="1" fontAlgn="auto">
              <a:spcAft>
                <a:spcPts val="0"/>
              </a:spcAft>
              <a:buFont typeface="Wingdings" panose="05000000000000000000" pitchFamily="2" charset="2"/>
              <a:buChar char="§"/>
              <a:defRPr/>
            </a:pPr>
            <a:r>
              <a:rPr lang="sv-SE" sz="2400" dirty="0" smtClean="0"/>
              <a:t>Evidensbaserad och kvalitetssäkrad verksamhet: </a:t>
            </a:r>
            <a:r>
              <a:rPr lang="sv-SE" dirty="0" smtClean="0">
                <a:solidFill>
                  <a:srgbClr val="000000"/>
                </a:solidFill>
              </a:rPr>
              <a:t>Behovsinriktat </a:t>
            </a:r>
            <a:r>
              <a:rPr lang="sv-SE" dirty="0">
                <a:solidFill>
                  <a:srgbClr val="000000"/>
                </a:solidFill>
              </a:rPr>
              <a:t>och systematiskt </a:t>
            </a:r>
            <a:r>
              <a:rPr lang="sv-SE" dirty="0" smtClean="0">
                <a:solidFill>
                  <a:srgbClr val="000000"/>
                </a:solidFill>
              </a:rPr>
              <a:t>arbetssätt. 	      Gemensamt </a:t>
            </a:r>
            <a:r>
              <a:rPr lang="sv-SE" dirty="0">
                <a:solidFill>
                  <a:srgbClr val="000000"/>
                </a:solidFill>
              </a:rPr>
              <a:t>språk och </a:t>
            </a:r>
            <a:r>
              <a:rPr lang="sv-SE" dirty="0" smtClean="0">
                <a:solidFill>
                  <a:srgbClr val="000000"/>
                </a:solidFill>
              </a:rPr>
              <a:t>strukturerad dokumentation. </a:t>
            </a:r>
            <a:r>
              <a:rPr lang="sv-SE" smtClean="0">
                <a:solidFill>
                  <a:srgbClr val="000000"/>
                </a:solidFill>
              </a:rPr>
              <a:t>Bättre underlag </a:t>
            </a:r>
            <a:r>
              <a:rPr lang="sv-SE" dirty="0" smtClean="0">
                <a:solidFill>
                  <a:srgbClr val="000000"/>
                </a:solidFill>
              </a:rPr>
              <a:t>för planering, bemanning och uppföljning.</a:t>
            </a:r>
          </a:p>
          <a:p>
            <a:pPr lvl="1" fontAlgn="auto">
              <a:spcAft>
                <a:spcPts val="0"/>
              </a:spcAft>
              <a:defRPr/>
            </a:pPr>
            <a:endParaRPr lang="sv-SE" dirty="0" smtClean="0"/>
          </a:p>
          <a:p>
            <a:pPr lvl="1" fontAlgn="auto">
              <a:spcAft>
                <a:spcPts val="0"/>
              </a:spcAft>
              <a:defRPr/>
            </a:pPr>
            <a:endParaRPr lang="sv-SE" dirty="0" smtClean="0"/>
          </a:p>
          <a:p>
            <a:pPr lvl="1" fontAlgn="auto">
              <a:spcAft>
                <a:spcPts val="0"/>
              </a:spcAft>
              <a:defRPr/>
            </a:pPr>
            <a:endParaRPr lang="sv-SE" dirty="0" smtClean="0"/>
          </a:p>
          <a:p>
            <a:pPr lvl="1" fontAlgn="auto">
              <a:spcAft>
                <a:spcPts val="0"/>
              </a:spcAft>
              <a:defRPr/>
            </a:pPr>
            <a:endParaRPr lang="sv-SE" dirty="0"/>
          </a:p>
          <a:p>
            <a:endParaRPr lang="sv-SE" dirty="0"/>
          </a:p>
        </p:txBody>
      </p:sp>
    </p:spTree>
    <p:extLst>
      <p:ext uri="{BB962C8B-B14F-4D97-AF65-F5344CB8AC3E}">
        <p14:creationId xmlns:p14="http://schemas.microsoft.com/office/powerpoint/2010/main" val="3903070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Behovsinriktat arbetssätt</a:t>
            </a:r>
            <a:endParaRPr lang="sv-SE" dirty="0"/>
          </a:p>
        </p:txBody>
      </p:sp>
      <p:sp>
        <p:nvSpPr>
          <p:cNvPr id="3" name="Platshållare för innehåll 2"/>
          <p:cNvSpPr>
            <a:spLocks noGrp="1"/>
          </p:cNvSpPr>
          <p:nvPr>
            <p:ph idx="1"/>
          </p:nvPr>
        </p:nvSpPr>
        <p:spPr/>
        <p:txBody>
          <a:bodyPr/>
          <a:lstStyle/>
          <a:p>
            <a:r>
              <a:rPr lang="sv-SE" dirty="0" smtClean="0"/>
              <a:t>Den äldres behov behöver tydligt beskrivas innan förslag tas fram på hur behoven ska tillgodoses.</a:t>
            </a:r>
          </a:p>
          <a:p>
            <a:r>
              <a:rPr lang="sv-SE" dirty="0" smtClean="0"/>
              <a:t>Den äldres egen uppfattning om sina aktuella svårigheter och resurser behöver lyftas fram. </a:t>
            </a:r>
            <a:endParaRPr lang="sv-SE" dirty="0"/>
          </a:p>
        </p:txBody>
      </p:sp>
    </p:spTree>
    <p:extLst>
      <p:ext uri="{BB962C8B-B14F-4D97-AF65-F5344CB8AC3E}">
        <p14:creationId xmlns:p14="http://schemas.microsoft.com/office/powerpoint/2010/main" val="399126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Systematiskt arbetssätt</a:t>
            </a:r>
            <a:endParaRPr lang="sv-SE" dirty="0"/>
          </a:p>
        </p:txBody>
      </p:sp>
      <p:sp>
        <p:nvSpPr>
          <p:cNvPr id="3" name="Platshållare för innehåll 2"/>
          <p:cNvSpPr>
            <a:spLocks noGrp="1"/>
          </p:cNvSpPr>
          <p:nvPr>
            <p:ph idx="1"/>
          </p:nvPr>
        </p:nvSpPr>
        <p:spPr/>
        <p:txBody>
          <a:bodyPr/>
          <a:lstStyle/>
          <a:p>
            <a:r>
              <a:rPr lang="sv-SE" dirty="0" smtClean="0"/>
              <a:t>Beskrivning av processer, rutiner, samverkan och systematiskt förbättringsarbete.</a:t>
            </a:r>
          </a:p>
          <a:p>
            <a:r>
              <a:rPr lang="sv-SE" dirty="0" smtClean="0"/>
              <a:t>Följa upp, förbättra och utveckla ny kunskap.</a:t>
            </a:r>
            <a:endParaRPr lang="sv-SE" dirty="0"/>
          </a:p>
        </p:txBody>
      </p:sp>
    </p:spTree>
    <p:extLst>
      <p:ext uri="{BB962C8B-B14F-4D97-AF65-F5344CB8AC3E}">
        <p14:creationId xmlns:p14="http://schemas.microsoft.com/office/powerpoint/2010/main" val="2635035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Det ska bli bättre…</a:t>
            </a:r>
            <a:br>
              <a:rPr lang="sv-SE" dirty="0" smtClean="0"/>
            </a:br>
            <a:r>
              <a:rPr lang="sv-SE" sz="2400" dirty="0" smtClean="0"/>
              <a:t>För den äldre</a:t>
            </a:r>
            <a:endParaRPr lang="sv-SE" dirty="0"/>
          </a:p>
        </p:txBody>
      </p:sp>
      <p:sp>
        <p:nvSpPr>
          <p:cNvPr id="3" name="Platshållare för innehåll 2"/>
          <p:cNvSpPr>
            <a:spLocks noGrp="1"/>
          </p:cNvSpPr>
          <p:nvPr>
            <p:ph idx="1"/>
          </p:nvPr>
        </p:nvSpPr>
        <p:spPr/>
        <p:txBody>
          <a:bodyPr/>
          <a:lstStyle/>
          <a:p>
            <a:r>
              <a:rPr lang="sv-SE" dirty="0" smtClean="0"/>
              <a:t>Likvärdig handläggning och dokumentation.</a:t>
            </a:r>
          </a:p>
          <a:p>
            <a:r>
              <a:rPr lang="sv-SE" dirty="0" smtClean="0"/>
              <a:t>Ökad rättssäkerhet, insyn och inflytande.</a:t>
            </a:r>
          </a:p>
          <a:p>
            <a:r>
              <a:rPr lang="sv-SE" dirty="0" smtClean="0"/>
              <a:t>Få stöd och hjälp utifrån sina behov.</a:t>
            </a:r>
          </a:p>
          <a:p>
            <a:r>
              <a:rPr lang="sv-SE" dirty="0" smtClean="0"/>
              <a:t>Följa upp och värdera resultat.</a:t>
            </a:r>
            <a:endParaRPr lang="sv-SE" dirty="0"/>
          </a:p>
        </p:txBody>
      </p:sp>
    </p:spTree>
    <p:extLst>
      <p:ext uri="{BB962C8B-B14F-4D97-AF65-F5344CB8AC3E}">
        <p14:creationId xmlns:p14="http://schemas.microsoft.com/office/powerpoint/2010/main" val="238535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t>
            </a:r>
            <a:r>
              <a:rPr lang="sv-SE" dirty="0" smtClean="0"/>
              <a:t>ättre…….</a:t>
            </a:r>
            <a:br>
              <a:rPr lang="sv-SE" dirty="0" smtClean="0"/>
            </a:br>
            <a:r>
              <a:rPr lang="sv-SE" sz="2400" dirty="0"/>
              <a:t>f</a:t>
            </a:r>
            <a:r>
              <a:rPr lang="sv-SE" sz="2400" dirty="0" smtClean="0"/>
              <a:t>ör verksamheten</a:t>
            </a:r>
            <a:endParaRPr lang="sv-SE" dirty="0"/>
          </a:p>
        </p:txBody>
      </p:sp>
      <p:sp>
        <p:nvSpPr>
          <p:cNvPr id="3" name="Platshållare för innehåll 2"/>
          <p:cNvSpPr>
            <a:spLocks noGrp="1"/>
          </p:cNvSpPr>
          <p:nvPr>
            <p:ph idx="1"/>
          </p:nvPr>
        </p:nvSpPr>
        <p:spPr/>
        <p:txBody>
          <a:bodyPr/>
          <a:lstStyle/>
          <a:p>
            <a:pPr lvl="0" fontAlgn="t"/>
            <a:r>
              <a:rPr lang="sv-SE" dirty="0"/>
              <a:t>Stärker individens </a:t>
            </a:r>
            <a:r>
              <a:rPr lang="sv-SE" dirty="0" smtClean="0"/>
              <a:t>delaktighet</a:t>
            </a:r>
            <a:r>
              <a:rPr lang="sv-SE" dirty="0"/>
              <a:t> </a:t>
            </a:r>
          </a:p>
          <a:p>
            <a:pPr lvl="0" fontAlgn="t"/>
            <a:r>
              <a:rPr lang="sv-SE" dirty="0"/>
              <a:t>Underlättar </a:t>
            </a:r>
            <a:r>
              <a:rPr lang="sv-SE" dirty="0" smtClean="0"/>
              <a:t>samarbete</a:t>
            </a:r>
            <a:endParaRPr lang="sv-SE" dirty="0"/>
          </a:p>
          <a:p>
            <a:pPr lvl="0" fontAlgn="t"/>
            <a:r>
              <a:rPr lang="sv-SE" dirty="0"/>
              <a:t>Mer likvärdigt och </a:t>
            </a:r>
            <a:r>
              <a:rPr lang="sv-SE" dirty="0" smtClean="0"/>
              <a:t>rättssäkert</a:t>
            </a:r>
          </a:p>
          <a:p>
            <a:pPr lvl="0" fontAlgn="t"/>
            <a:r>
              <a:rPr lang="sv-SE" dirty="0" smtClean="0"/>
              <a:t>Gör </a:t>
            </a:r>
            <a:r>
              <a:rPr lang="sv-SE" dirty="0"/>
              <a:t>det tydligt för utföraren vilket stöd individen </a:t>
            </a:r>
            <a:r>
              <a:rPr lang="sv-SE" dirty="0" smtClean="0"/>
              <a:t>behöver</a:t>
            </a:r>
          </a:p>
          <a:p>
            <a:pPr lvl="0" fontAlgn="t"/>
            <a:r>
              <a:rPr lang="sv-SE" dirty="0" smtClean="0"/>
              <a:t>Gör </a:t>
            </a:r>
            <a:r>
              <a:rPr lang="sv-SE" dirty="0"/>
              <a:t>det lättare att följa upp behov och </a:t>
            </a:r>
            <a:r>
              <a:rPr lang="sv-SE" dirty="0" smtClean="0"/>
              <a:t>mål</a:t>
            </a:r>
            <a:endParaRPr lang="sv-SE" dirty="0"/>
          </a:p>
        </p:txBody>
      </p:sp>
    </p:spTree>
    <p:extLst>
      <p:ext uri="{BB962C8B-B14F-4D97-AF65-F5344CB8AC3E}">
        <p14:creationId xmlns:p14="http://schemas.microsoft.com/office/powerpoint/2010/main" val="74698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a:t>
            </a:r>
            <a:r>
              <a:rPr lang="sv-SE" dirty="0" smtClean="0"/>
              <a:t>ch bättre……</a:t>
            </a:r>
            <a:br>
              <a:rPr lang="sv-SE" dirty="0" smtClean="0"/>
            </a:br>
            <a:r>
              <a:rPr lang="sv-SE" sz="2400" dirty="0" smtClean="0"/>
              <a:t>för verksamhetsansvariga och beslutsfattare</a:t>
            </a:r>
            <a:endParaRPr lang="sv-SE" dirty="0"/>
          </a:p>
        </p:txBody>
      </p:sp>
      <p:sp>
        <p:nvSpPr>
          <p:cNvPr id="3" name="Platshållare för innehåll 2"/>
          <p:cNvSpPr>
            <a:spLocks noGrp="1"/>
          </p:cNvSpPr>
          <p:nvPr>
            <p:ph idx="1"/>
          </p:nvPr>
        </p:nvSpPr>
        <p:spPr/>
        <p:txBody>
          <a:bodyPr/>
          <a:lstStyle/>
          <a:p>
            <a:r>
              <a:rPr lang="sv-SE" dirty="0" smtClean="0"/>
              <a:t>Utveckla en evidensbaserad praktik.</a:t>
            </a:r>
          </a:p>
          <a:p>
            <a:r>
              <a:rPr lang="sv-SE" dirty="0" smtClean="0"/>
              <a:t>Underlag för systematiskt kvalitetsarbete.</a:t>
            </a:r>
          </a:p>
          <a:p>
            <a:r>
              <a:rPr lang="sv-SE" dirty="0" smtClean="0"/>
              <a:t>Utveckla lokal och nationell statistik samt öppna jämförelser.</a:t>
            </a:r>
          </a:p>
          <a:p>
            <a:r>
              <a:rPr lang="sv-SE" dirty="0" smtClean="0"/>
              <a:t>Beslutsunderlag på lokal och nationell nivå.</a:t>
            </a:r>
          </a:p>
          <a:p>
            <a:r>
              <a:rPr lang="sv-SE" dirty="0" smtClean="0"/>
              <a:t>Samverkan.</a:t>
            </a:r>
          </a:p>
        </p:txBody>
      </p:sp>
    </p:spTree>
    <p:extLst>
      <p:ext uri="{BB962C8B-B14F-4D97-AF65-F5344CB8AC3E}">
        <p14:creationId xmlns:p14="http://schemas.microsoft.com/office/powerpoint/2010/main" val="1174758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IBIC i socialtjänstens övergripande process</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367910444"/>
              </p:ext>
            </p:extLst>
          </p:nvPr>
        </p:nvGraphicFramePr>
        <p:xfrm>
          <a:off x="684213" y="1600201"/>
          <a:ext cx="7739062" cy="1396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122179682"/>
              </p:ext>
            </p:extLst>
          </p:nvPr>
        </p:nvGraphicFramePr>
        <p:xfrm>
          <a:off x="4643363" y="2780928"/>
          <a:ext cx="1080765" cy="1698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3804388650"/>
              </p:ext>
            </p:extLst>
          </p:nvPr>
        </p:nvGraphicFramePr>
        <p:xfrm>
          <a:off x="1979712" y="2996953"/>
          <a:ext cx="1368152" cy="7920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6011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Genomföra uppdraget</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813525544"/>
              </p:ext>
            </p:extLst>
          </p:nvPr>
        </p:nvGraphicFramePr>
        <p:xfrm>
          <a:off x="684213" y="1526495"/>
          <a:ext cx="7739062" cy="459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93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Livsområden, Individens behov i centrum</a:t>
            </a:r>
            <a:endParaRPr lang="sv-SE" dirty="0"/>
          </a:p>
        </p:txBody>
      </p:sp>
      <p:sp>
        <p:nvSpPr>
          <p:cNvPr id="3" name="Platshållare för innehåll 2"/>
          <p:cNvSpPr>
            <a:spLocks noGrp="1"/>
          </p:cNvSpPr>
          <p:nvPr>
            <p:ph idx="1"/>
          </p:nvPr>
        </p:nvSpPr>
        <p:spPr>
          <a:xfrm>
            <a:off x="684212" y="1052736"/>
            <a:ext cx="7739788" cy="5073427"/>
          </a:xfrm>
        </p:spPr>
        <p:txBody>
          <a:bodyPr/>
          <a:lstStyle/>
          <a:p>
            <a:r>
              <a:rPr lang="sv-SE" sz="1800" b="1" dirty="0" smtClean="0"/>
              <a:t>Lärande och tillämpa kunskap</a:t>
            </a:r>
          </a:p>
          <a:p>
            <a:r>
              <a:rPr lang="sv-SE" sz="1800" b="1" dirty="0" smtClean="0"/>
              <a:t>Allmänna uppgifter och krav</a:t>
            </a:r>
          </a:p>
          <a:p>
            <a:r>
              <a:rPr lang="sv-SE" sz="1800" b="1" dirty="0" smtClean="0"/>
              <a:t>Kommunikation</a:t>
            </a:r>
          </a:p>
          <a:p>
            <a:r>
              <a:rPr lang="sv-SE" sz="1800" b="1" dirty="0" smtClean="0"/>
              <a:t>Förflyttning</a:t>
            </a:r>
          </a:p>
          <a:p>
            <a:r>
              <a:rPr lang="sv-SE" sz="1800" b="1" dirty="0" smtClean="0"/>
              <a:t>Personlig vård</a:t>
            </a:r>
          </a:p>
          <a:p>
            <a:r>
              <a:rPr lang="sv-SE" sz="1800" b="1" dirty="0" smtClean="0"/>
              <a:t>Hemliv</a:t>
            </a:r>
          </a:p>
          <a:p>
            <a:r>
              <a:rPr lang="sv-SE" sz="1800" b="1" dirty="0" smtClean="0"/>
              <a:t>Mellanmänskliga interaktioner och relationer</a:t>
            </a:r>
          </a:p>
          <a:p>
            <a:r>
              <a:rPr lang="sv-SE" sz="1800" b="1" dirty="0" smtClean="0"/>
              <a:t>Viktiga livsområden</a:t>
            </a:r>
          </a:p>
          <a:p>
            <a:r>
              <a:rPr lang="sv-SE" sz="1800" b="1" dirty="0" smtClean="0"/>
              <a:t>Samhällsgemenskap, socialt och medborgerligt liv</a:t>
            </a:r>
          </a:p>
          <a:p>
            <a:r>
              <a:rPr lang="sv-SE" sz="1800" b="1" dirty="0" smtClean="0"/>
              <a:t>Känsla av trygghet</a:t>
            </a:r>
          </a:p>
          <a:p>
            <a:r>
              <a:rPr lang="sv-SE" sz="1800" b="1" dirty="0" smtClean="0"/>
              <a:t>Personligt stöd från personer som vårdar eller stödjer en närstående.</a:t>
            </a:r>
          </a:p>
          <a:p>
            <a:endParaRPr lang="sv-SE" sz="1600" dirty="0"/>
          </a:p>
        </p:txBody>
      </p:sp>
    </p:spTree>
    <p:extLst>
      <p:ext uri="{BB962C8B-B14F-4D97-AF65-F5344CB8AC3E}">
        <p14:creationId xmlns:p14="http://schemas.microsoft.com/office/powerpoint/2010/main" val="2512093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Livsområden</a:t>
            </a:r>
            <a:endParaRPr lang="sv-SE" dirty="0"/>
          </a:p>
        </p:txBody>
      </p:sp>
      <p:sp>
        <p:nvSpPr>
          <p:cNvPr id="3" name="Platshållare för innehåll 2"/>
          <p:cNvSpPr>
            <a:spLocks noGrp="1"/>
          </p:cNvSpPr>
          <p:nvPr>
            <p:ph idx="1"/>
          </p:nvPr>
        </p:nvSpPr>
        <p:spPr/>
        <p:txBody>
          <a:bodyPr/>
          <a:lstStyle/>
          <a:p>
            <a:r>
              <a:rPr lang="sv-SE" sz="1800" dirty="0" smtClean="0"/>
              <a:t>Lärande och tillämpa kunskap </a:t>
            </a:r>
          </a:p>
          <a:p>
            <a:pPr marL="0" indent="0">
              <a:buNone/>
            </a:pPr>
            <a:r>
              <a:rPr lang="sv-SE" sz="1800" dirty="0" smtClean="0"/>
              <a:t>- Att lösa problem som uppstår i vardagen, t.ex. val av kläder, byta batteri i fjärrkontrollen, vart vänder man sig om man behöver hjälp m.m.</a:t>
            </a:r>
          </a:p>
          <a:p>
            <a:r>
              <a:rPr lang="sv-SE" sz="1800" dirty="0" smtClean="0"/>
              <a:t>Allmänna uppgifter och krav</a:t>
            </a:r>
          </a:p>
          <a:p>
            <a:pPr marL="0" indent="0">
              <a:buNone/>
            </a:pPr>
            <a:r>
              <a:rPr lang="sv-SE" sz="1800" dirty="0" smtClean="0"/>
              <a:t>- Att äta regelbundet, följa en medicinsk ordination, passa tider, följa dygnsrytmen m.m.</a:t>
            </a:r>
          </a:p>
          <a:p>
            <a:r>
              <a:rPr lang="sv-SE" sz="1800" dirty="0" smtClean="0"/>
              <a:t>Kommunikation</a:t>
            </a:r>
          </a:p>
          <a:p>
            <a:pPr marL="0" indent="0">
              <a:buNone/>
            </a:pPr>
            <a:r>
              <a:rPr lang="sv-SE" sz="1800" dirty="0" smtClean="0"/>
              <a:t>- Att kunna höra och förstå tal och skrift, använda telefon, larm, dator. Behov av hjälp med att föra/ringa ett samtal, skriva vykort m.m.</a:t>
            </a:r>
          </a:p>
          <a:p>
            <a:r>
              <a:rPr lang="sv-SE" sz="1800" dirty="0" smtClean="0"/>
              <a:t>Förflyttning</a:t>
            </a:r>
          </a:p>
          <a:p>
            <a:pPr marL="0" indent="0">
              <a:buNone/>
            </a:pPr>
            <a:r>
              <a:rPr lang="sv-SE" sz="1800" dirty="0" smtClean="0"/>
              <a:t>- Att resa sig ur en stol eller säng, plocka upp en penna, gå ut på balkongen, ändra kroppsställning under natten, lyfta kaffekoppen m.m.</a:t>
            </a:r>
          </a:p>
        </p:txBody>
      </p:sp>
    </p:spTree>
    <p:extLst>
      <p:ext uri="{BB962C8B-B14F-4D97-AF65-F5344CB8AC3E}">
        <p14:creationId xmlns:p14="http://schemas.microsoft.com/office/powerpoint/2010/main" val="33323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Utbildningens upplägg och målsättning</a:t>
            </a:r>
            <a:endParaRPr lang="sv-SE" dirty="0"/>
          </a:p>
        </p:txBody>
      </p:sp>
      <p:sp>
        <p:nvSpPr>
          <p:cNvPr id="3" name="Platshållare för innehåll 2"/>
          <p:cNvSpPr>
            <a:spLocks noGrp="1"/>
          </p:cNvSpPr>
          <p:nvPr>
            <p:ph idx="1"/>
          </p:nvPr>
        </p:nvSpPr>
        <p:spPr/>
        <p:txBody>
          <a:bodyPr/>
          <a:lstStyle/>
          <a:p>
            <a:r>
              <a:rPr lang="sv-SE" dirty="0" smtClean="0"/>
              <a:t>Ge arbetsledningen i verksamheten förståelse och grundläggande kunskap i IBIC.</a:t>
            </a:r>
          </a:p>
          <a:p>
            <a:r>
              <a:rPr lang="sv-SE" dirty="0"/>
              <a:t>Skapa förutsättningar för samtliga utförare att dokumentera enligt IBIC (individens behov i centrum</a:t>
            </a:r>
            <a:r>
              <a:rPr lang="sv-SE" dirty="0" smtClean="0"/>
              <a:t>).</a:t>
            </a:r>
          </a:p>
          <a:p>
            <a:r>
              <a:rPr lang="sv-SE" dirty="0" smtClean="0"/>
              <a:t>Ge redskap för implementering av IBIC i verksamheten.</a:t>
            </a:r>
            <a:endParaRPr lang="sv-SE" dirty="0"/>
          </a:p>
          <a:p>
            <a:endParaRPr lang="sv-SE" dirty="0"/>
          </a:p>
        </p:txBody>
      </p:sp>
    </p:spTree>
    <p:extLst>
      <p:ext uri="{BB962C8B-B14F-4D97-AF65-F5344CB8AC3E}">
        <p14:creationId xmlns:p14="http://schemas.microsoft.com/office/powerpoint/2010/main" val="1558573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Livsområden, forts.</a:t>
            </a:r>
            <a:endParaRPr lang="sv-SE" dirty="0"/>
          </a:p>
        </p:txBody>
      </p:sp>
      <p:sp>
        <p:nvSpPr>
          <p:cNvPr id="3" name="Platshållare för innehåll 2"/>
          <p:cNvSpPr>
            <a:spLocks noGrp="1"/>
          </p:cNvSpPr>
          <p:nvPr>
            <p:ph idx="1"/>
          </p:nvPr>
        </p:nvSpPr>
        <p:spPr/>
        <p:txBody>
          <a:bodyPr/>
          <a:lstStyle/>
          <a:p>
            <a:pPr lvl="0"/>
            <a:r>
              <a:rPr lang="sv-SE" sz="1800" dirty="0">
                <a:solidFill>
                  <a:prstClr val="black"/>
                </a:solidFill>
              </a:rPr>
              <a:t>Personlig </a:t>
            </a:r>
            <a:r>
              <a:rPr lang="sv-SE" sz="1800" dirty="0" smtClean="0">
                <a:solidFill>
                  <a:prstClr val="black"/>
                </a:solidFill>
              </a:rPr>
              <a:t>vård</a:t>
            </a:r>
          </a:p>
          <a:p>
            <a:pPr marL="0" lvl="0" indent="0">
              <a:buNone/>
            </a:pPr>
            <a:r>
              <a:rPr lang="sv-SE" sz="1800" dirty="0" smtClean="0">
                <a:solidFill>
                  <a:prstClr val="black"/>
                </a:solidFill>
              </a:rPr>
              <a:t>- Att kunna tvätta sig, klippa naglarna, kamma håret, borsta tänderna, äta varierat, följa hälsoråd m.m.</a:t>
            </a:r>
            <a:endParaRPr lang="sv-SE" sz="1800" dirty="0">
              <a:solidFill>
                <a:prstClr val="black"/>
              </a:solidFill>
            </a:endParaRPr>
          </a:p>
          <a:p>
            <a:pPr lvl="0"/>
            <a:r>
              <a:rPr lang="sv-SE" sz="1800" dirty="0" smtClean="0">
                <a:solidFill>
                  <a:prstClr val="black"/>
                </a:solidFill>
              </a:rPr>
              <a:t>Hemliv</a:t>
            </a:r>
          </a:p>
          <a:p>
            <a:pPr marL="0" lvl="0" indent="0">
              <a:buNone/>
            </a:pPr>
            <a:r>
              <a:rPr lang="sv-SE" sz="1800" dirty="0" smtClean="0">
                <a:solidFill>
                  <a:prstClr val="black"/>
                </a:solidFill>
              </a:rPr>
              <a:t>- Att städa, handla, laga och servera mat, hantera sopor m.m.</a:t>
            </a:r>
            <a:endParaRPr lang="sv-SE" sz="1800" dirty="0">
              <a:solidFill>
                <a:prstClr val="black"/>
              </a:solidFill>
            </a:endParaRPr>
          </a:p>
          <a:p>
            <a:pPr lvl="0"/>
            <a:r>
              <a:rPr lang="sv-SE" sz="1800" dirty="0">
                <a:solidFill>
                  <a:prstClr val="black"/>
                </a:solidFill>
              </a:rPr>
              <a:t>Mellanmänskliga interaktioner och </a:t>
            </a:r>
            <a:r>
              <a:rPr lang="sv-SE" sz="1800" dirty="0" smtClean="0">
                <a:solidFill>
                  <a:prstClr val="black"/>
                </a:solidFill>
              </a:rPr>
              <a:t>relationer</a:t>
            </a:r>
          </a:p>
          <a:p>
            <a:pPr marL="0" lvl="0" indent="0">
              <a:buNone/>
            </a:pPr>
            <a:r>
              <a:rPr lang="sv-SE" sz="1800" dirty="0" smtClean="0">
                <a:solidFill>
                  <a:prstClr val="black"/>
                </a:solidFill>
              </a:rPr>
              <a:t>- Informella kontakter (ex. familj, släkt, vänner) Formella kontakter (ex. vårdcentral, frisör, fotvård)</a:t>
            </a:r>
            <a:endParaRPr lang="sv-SE" sz="1800" dirty="0">
              <a:solidFill>
                <a:prstClr val="black"/>
              </a:solidFill>
            </a:endParaRPr>
          </a:p>
          <a:p>
            <a:pPr lvl="0"/>
            <a:r>
              <a:rPr lang="sv-SE" sz="1800" dirty="0">
                <a:solidFill>
                  <a:prstClr val="black"/>
                </a:solidFill>
              </a:rPr>
              <a:t>Viktiga </a:t>
            </a:r>
            <a:r>
              <a:rPr lang="sv-SE" sz="1800" dirty="0" smtClean="0">
                <a:solidFill>
                  <a:prstClr val="black"/>
                </a:solidFill>
              </a:rPr>
              <a:t>livsområden</a:t>
            </a:r>
          </a:p>
          <a:p>
            <a:pPr marL="0" lvl="0" indent="0">
              <a:buNone/>
            </a:pPr>
            <a:r>
              <a:rPr lang="sv-SE" sz="1800" dirty="0" smtClean="0">
                <a:solidFill>
                  <a:prstClr val="black"/>
                </a:solidFill>
              </a:rPr>
              <a:t>- Betala räkningar, hantera pengar vid inköp m.m.</a:t>
            </a:r>
            <a:endParaRPr lang="sv-SE" sz="1800" dirty="0">
              <a:solidFill>
                <a:prstClr val="black"/>
              </a:solidFill>
            </a:endParaRPr>
          </a:p>
          <a:p>
            <a:endParaRPr lang="sv-SE" dirty="0"/>
          </a:p>
        </p:txBody>
      </p:sp>
    </p:spTree>
    <p:extLst>
      <p:ext uri="{BB962C8B-B14F-4D97-AF65-F5344CB8AC3E}">
        <p14:creationId xmlns:p14="http://schemas.microsoft.com/office/powerpoint/2010/main" val="24436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Livsområden, forts</a:t>
            </a:r>
            <a:endParaRPr lang="sv-SE" dirty="0"/>
          </a:p>
        </p:txBody>
      </p:sp>
      <p:sp>
        <p:nvSpPr>
          <p:cNvPr id="3" name="Platshållare för innehåll 2"/>
          <p:cNvSpPr>
            <a:spLocks noGrp="1"/>
          </p:cNvSpPr>
          <p:nvPr>
            <p:ph idx="1"/>
          </p:nvPr>
        </p:nvSpPr>
        <p:spPr/>
        <p:txBody>
          <a:bodyPr/>
          <a:lstStyle/>
          <a:p>
            <a:pPr lvl="0"/>
            <a:r>
              <a:rPr lang="sv-SE" sz="1800" dirty="0">
                <a:solidFill>
                  <a:prstClr val="black"/>
                </a:solidFill>
              </a:rPr>
              <a:t>Samhällsgemenskap, socialt och medborgerligt </a:t>
            </a:r>
            <a:r>
              <a:rPr lang="sv-SE" sz="1800" dirty="0" smtClean="0">
                <a:solidFill>
                  <a:prstClr val="black"/>
                </a:solidFill>
              </a:rPr>
              <a:t>liv</a:t>
            </a:r>
          </a:p>
          <a:p>
            <a:pPr marL="0" lvl="0" indent="0">
              <a:buNone/>
            </a:pPr>
            <a:r>
              <a:rPr lang="sv-SE" sz="1800" dirty="0" smtClean="0">
                <a:solidFill>
                  <a:prstClr val="black"/>
                </a:solidFill>
              </a:rPr>
              <a:t>- Delta i föreningsliv, utöva ett intresse, rösta, delta i social samvaro</a:t>
            </a:r>
            <a:endParaRPr lang="sv-SE" sz="1800" dirty="0">
              <a:solidFill>
                <a:prstClr val="black"/>
              </a:solidFill>
            </a:endParaRPr>
          </a:p>
          <a:p>
            <a:pPr lvl="0"/>
            <a:r>
              <a:rPr lang="sv-SE" sz="1800" dirty="0">
                <a:solidFill>
                  <a:prstClr val="black"/>
                </a:solidFill>
              </a:rPr>
              <a:t>Känsla av </a:t>
            </a:r>
            <a:r>
              <a:rPr lang="sv-SE" sz="1800" dirty="0" smtClean="0">
                <a:solidFill>
                  <a:prstClr val="black"/>
                </a:solidFill>
              </a:rPr>
              <a:t>trygghet</a:t>
            </a:r>
          </a:p>
          <a:p>
            <a:pPr marL="0" lvl="0" indent="0">
              <a:buNone/>
            </a:pPr>
            <a:r>
              <a:rPr lang="sv-SE" sz="1800" dirty="0" smtClean="0">
                <a:solidFill>
                  <a:prstClr val="black"/>
                </a:solidFill>
              </a:rPr>
              <a:t>- Beskriva vad individen känner oro inför samt hur man kan stödja denne i detta, via insatser och/eller hjälpmedel</a:t>
            </a:r>
            <a:endParaRPr lang="sv-SE" sz="1800" dirty="0">
              <a:solidFill>
                <a:prstClr val="black"/>
              </a:solidFill>
            </a:endParaRPr>
          </a:p>
          <a:p>
            <a:pPr lvl="0"/>
            <a:r>
              <a:rPr lang="sv-SE" sz="1800" dirty="0">
                <a:solidFill>
                  <a:prstClr val="black"/>
                </a:solidFill>
              </a:rPr>
              <a:t>Personlig stöd från personer som vårdar eller stödjer en </a:t>
            </a:r>
            <a:r>
              <a:rPr lang="sv-SE" sz="1800" dirty="0" smtClean="0">
                <a:solidFill>
                  <a:prstClr val="black"/>
                </a:solidFill>
              </a:rPr>
              <a:t>närstående</a:t>
            </a:r>
          </a:p>
          <a:p>
            <a:pPr marL="0" lvl="0" indent="0">
              <a:buNone/>
            </a:pPr>
            <a:r>
              <a:rPr lang="sv-SE" sz="1800" dirty="0" smtClean="0">
                <a:solidFill>
                  <a:prstClr val="black"/>
                </a:solidFill>
              </a:rPr>
              <a:t>- Make/maka/förälder har behov av avlastning. Anhörigvårdare som behöver resa bort under en period</a:t>
            </a:r>
            <a:endParaRPr lang="sv-SE" sz="1800" dirty="0">
              <a:solidFill>
                <a:prstClr val="black"/>
              </a:solidFill>
            </a:endParaRPr>
          </a:p>
          <a:p>
            <a:endParaRPr lang="sv-SE" dirty="0"/>
          </a:p>
        </p:txBody>
      </p:sp>
    </p:spTree>
    <p:extLst>
      <p:ext uri="{BB962C8B-B14F-4D97-AF65-F5344CB8AC3E}">
        <p14:creationId xmlns:p14="http://schemas.microsoft.com/office/powerpoint/2010/main" val="16088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738352" y="1376957"/>
            <a:ext cx="5422862" cy="1069941"/>
          </a:xfrm>
          <a:prstGeom prst="rect">
            <a:avLst/>
          </a:prstGeom>
        </p:spPr>
      </p:pic>
      <p:pic>
        <p:nvPicPr>
          <p:cNvPr id="3" name="Bildobjekt 2"/>
          <p:cNvPicPr>
            <a:picLocks noChangeAspect="1"/>
          </p:cNvPicPr>
          <p:nvPr/>
        </p:nvPicPr>
        <p:blipFill>
          <a:blip r:embed="rId4"/>
          <a:stretch>
            <a:fillRect/>
          </a:stretch>
        </p:blipFill>
        <p:spPr>
          <a:xfrm>
            <a:off x="889133" y="2153292"/>
            <a:ext cx="4907003" cy="3219924"/>
          </a:xfrm>
          <a:prstGeom prst="rect">
            <a:avLst/>
          </a:prstGeom>
        </p:spPr>
      </p:pic>
    </p:spTree>
    <p:extLst>
      <p:ext uri="{BB962C8B-B14F-4D97-AF65-F5344CB8AC3E}">
        <p14:creationId xmlns:p14="http://schemas.microsoft.com/office/powerpoint/2010/main" val="1879771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663328" y="1241875"/>
            <a:ext cx="5427434" cy="1069941"/>
          </a:xfrm>
          <a:prstGeom prst="rect">
            <a:avLst/>
          </a:prstGeom>
        </p:spPr>
      </p:pic>
      <p:pic>
        <p:nvPicPr>
          <p:cNvPr id="3" name="Bildobjekt 2"/>
          <p:cNvPicPr>
            <a:picLocks noChangeAspect="1"/>
          </p:cNvPicPr>
          <p:nvPr/>
        </p:nvPicPr>
        <p:blipFill>
          <a:blip r:embed="rId4"/>
          <a:stretch>
            <a:fillRect/>
          </a:stretch>
        </p:blipFill>
        <p:spPr>
          <a:xfrm>
            <a:off x="663328" y="2125229"/>
            <a:ext cx="3031499" cy="2940051"/>
          </a:xfrm>
          <a:prstGeom prst="rect">
            <a:avLst/>
          </a:prstGeom>
        </p:spPr>
      </p:pic>
      <p:pic>
        <p:nvPicPr>
          <p:cNvPr id="4" name="Bildobjekt 3"/>
          <p:cNvPicPr>
            <a:picLocks noChangeAspect="1"/>
          </p:cNvPicPr>
          <p:nvPr/>
        </p:nvPicPr>
        <p:blipFill>
          <a:blip r:embed="rId5"/>
          <a:stretch>
            <a:fillRect/>
          </a:stretch>
        </p:blipFill>
        <p:spPr>
          <a:xfrm>
            <a:off x="4933669" y="1568869"/>
            <a:ext cx="3287553" cy="3657917"/>
          </a:xfrm>
          <a:prstGeom prst="rect">
            <a:avLst/>
          </a:prstGeom>
        </p:spPr>
      </p:pic>
    </p:spTree>
    <p:extLst>
      <p:ext uri="{BB962C8B-B14F-4D97-AF65-F5344CB8AC3E}">
        <p14:creationId xmlns:p14="http://schemas.microsoft.com/office/powerpoint/2010/main" val="1778480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863043" y="1151683"/>
            <a:ext cx="5422862" cy="722438"/>
          </a:xfrm>
          <a:prstGeom prst="rect">
            <a:avLst/>
          </a:prstGeom>
        </p:spPr>
      </p:pic>
      <p:pic>
        <p:nvPicPr>
          <p:cNvPr id="4" name="Bildobjekt 3"/>
          <p:cNvPicPr>
            <a:picLocks noChangeAspect="1"/>
          </p:cNvPicPr>
          <p:nvPr/>
        </p:nvPicPr>
        <p:blipFill>
          <a:blip r:embed="rId4"/>
          <a:stretch>
            <a:fillRect/>
          </a:stretch>
        </p:blipFill>
        <p:spPr>
          <a:xfrm>
            <a:off x="1558791" y="1954382"/>
            <a:ext cx="6026418" cy="3406436"/>
          </a:xfrm>
          <a:prstGeom prst="rect">
            <a:avLst/>
          </a:prstGeom>
        </p:spPr>
      </p:pic>
      <p:pic>
        <p:nvPicPr>
          <p:cNvPr id="5" name="Bildobjekt 4"/>
          <p:cNvPicPr>
            <a:picLocks noChangeAspect="1"/>
          </p:cNvPicPr>
          <p:nvPr/>
        </p:nvPicPr>
        <p:blipFill>
          <a:blip r:embed="rId5"/>
          <a:stretch>
            <a:fillRect/>
          </a:stretch>
        </p:blipFill>
        <p:spPr>
          <a:xfrm>
            <a:off x="1508495" y="2486714"/>
            <a:ext cx="6127011" cy="887045"/>
          </a:xfrm>
          <a:prstGeom prst="rect">
            <a:avLst/>
          </a:prstGeom>
        </p:spPr>
      </p:pic>
      <p:pic>
        <p:nvPicPr>
          <p:cNvPr id="6" name="Bildobjekt 5"/>
          <p:cNvPicPr>
            <a:picLocks noChangeAspect="1"/>
          </p:cNvPicPr>
          <p:nvPr/>
        </p:nvPicPr>
        <p:blipFill>
          <a:blip r:embed="rId6"/>
          <a:stretch>
            <a:fillRect/>
          </a:stretch>
        </p:blipFill>
        <p:spPr>
          <a:xfrm>
            <a:off x="1561077" y="3454021"/>
            <a:ext cx="6021846" cy="1760372"/>
          </a:xfrm>
          <a:prstGeom prst="rect">
            <a:avLst/>
          </a:prstGeom>
        </p:spPr>
      </p:pic>
    </p:spTree>
    <p:extLst>
      <p:ext uri="{BB962C8B-B14F-4D97-AF65-F5344CB8AC3E}">
        <p14:creationId xmlns:p14="http://schemas.microsoft.com/office/powerpoint/2010/main" val="1915969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sz="2000" b="1" dirty="0"/>
              <a:t>Diskussion i grupp utifrån frågeställningarna:</a:t>
            </a:r>
            <a:endParaRPr lang="sv-SE" sz="2000" dirty="0"/>
          </a:p>
          <a:p>
            <a:pPr lvl="0"/>
            <a:r>
              <a:rPr lang="sv-SE" sz="2000" dirty="0"/>
              <a:t>Hur stödjer vårt nuvarande arbete ett behovsstyrt arbetssätt?</a:t>
            </a:r>
          </a:p>
          <a:p>
            <a:pPr lvl="0"/>
            <a:r>
              <a:rPr lang="sv-SE" sz="2000" dirty="0"/>
              <a:t>Vilka rutiner har vi idag som stödjer ett behovsstyrt arbetssätt?</a:t>
            </a:r>
          </a:p>
          <a:p>
            <a:pPr lvl="0"/>
            <a:r>
              <a:rPr lang="sv-SE" sz="2000" dirty="0"/>
              <a:t>Vilka roller är centrala i ett behovsstyrt arbetssätt?</a:t>
            </a:r>
          </a:p>
          <a:p>
            <a:pPr marL="0" indent="0">
              <a:buNone/>
            </a:pPr>
            <a:endParaRPr lang="sv-SE" sz="2000" dirty="0" smtClean="0"/>
          </a:p>
          <a:p>
            <a:pPr marL="0" indent="0">
              <a:buNone/>
            </a:pPr>
            <a:r>
              <a:rPr lang="sv-SE" sz="2000" dirty="0" smtClean="0"/>
              <a:t>Skriv </a:t>
            </a:r>
            <a:r>
              <a:rPr lang="sv-SE" sz="2000" dirty="0"/>
              <a:t>kort ner era tankar som utgångspunkt för ert fortsatta arbete. Syftet med grupparbetet är att få en bild av hur det ser ut idag för att förstå vad som redan fungerar och vad som behöver förändras/förstärkas.</a:t>
            </a:r>
          </a:p>
          <a:p>
            <a:endParaRPr lang="sv-SE" dirty="0"/>
          </a:p>
        </p:txBody>
      </p:sp>
    </p:spTree>
    <p:extLst>
      <p:ext uri="{BB962C8B-B14F-4D97-AF65-F5344CB8AC3E}">
        <p14:creationId xmlns:p14="http://schemas.microsoft.com/office/powerpoint/2010/main" val="4259510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Implementering i pilotprojekten</a:t>
            </a:r>
            <a:endParaRPr lang="sv-SE" dirty="0"/>
          </a:p>
        </p:txBody>
      </p:sp>
      <p:sp>
        <p:nvSpPr>
          <p:cNvPr id="3" name="Platshållare för innehåll 2"/>
          <p:cNvSpPr>
            <a:spLocks noGrp="1"/>
          </p:cNvSpPr>
          <p:nvPr>
            <p:ph idx="1"/>
          </p:nvPr>
        </p:nvSpPr>
        <p:spPr/>
        <p:txBody>
          <a:bodyPr/>
          <a:lstStyle/>
          <a:p>
            <a:r>
              <a:rPr lang="sv-SE" dirty="0"/>
              <a:t>Utbildningens fem delar: </a:t>
            </a:r>
            <a:endParaRPr lang="sv-SE" dirty="0" smtClean="0"/>
          </a:p>
          <a:p>
            <a:pPr marL="0" indent="0">
              <a:buNone/>
            </a:pPr>
            <a:r>
              <a:rPr lang="sv-SE" dirty="0" smtClean="0"/>
              <a:t>Generell </a:t>
            </a:r>
            <a:r>
              <a:rPr lang="sv-SE" dirty="0"/>
              <a:t>kunskap om ÄBIC/IBIC, </a:t>
            </a:r>
            <a:endParaRPr lang="sv-SE" dirty="0" smtClean="0"/>
          </a:p>
          <a:p>
            <a:pPr marL="0" indent="0">
              <a:buNone/>
            </a:pPr>
            <a:r>
              <a:rPr lang="sv-SE" dirty="0" smtClean="0"/>
              <a:t>konkretisering </a:t>
            </a:r>
            <a:r>
              <a:rPr lang="sv-SE" dirty="0"/>
              <a:t>av värdegrunden, </a:t>
            </a:r>
            <a:endParaRPr lang="sv-SE" dirty="0" smtClean="0"/>
          </a:p>
          <a:p>
            <a:pPr marL="0" indent="0">
              <a:buNone/>
            </a:pPr>
            <a:r>
              <a:rPr lang="sv-SE" dirty="0" smtClean="0"/>
              <a:t>myndighetsutövning </a:t>
            </a:r>
            <a:r>
              <a:rPr lang="sv-SE" dirty="0"/>
              <a:t>och uppföljning, </a:t>
            </a:r>
            <a:endParaRPr lang="sv-SE" dirty="0" smtClean="0"/>
          </a:p>
          <a:p>
            <a:pPr marL="0" indent="0">
              <a:buNone/>
            </a:pPr>
            <a:r>
              <a:rPr lang="sv-SE" dirty="0" smtClean="0"/>
              <a:t>arbete </a:t>
            </a:r>
            <a:r>
              <a:rPr lang="sv-SE" dirty="0"/>
              <a:t>med genomförandeplanen som redskap för en individuell omsorg, </a:t>
            </a:r>
            <a:endParaRPr lang="sv-SE" dirty="0" smtClean="0"/>
          </a:p>
          <a:p>
            <a:pPr marL="0" indent="0">
              <a:buNone/>
            </a:pPr>
            <a:r>
              <a:rPr lang="sv-SE" dirty="0" smtClean="0"/>
              <a:t>metodik </a:t>
            </a:r>
            <a:r>
              <a:rPr lang="sv-SE" dirty="0"/>
              <a:t>för att föra samtal.</a:t>
            </a:r>
          </a:p>
          <a:p>
            <a:pPr marL="0" indent="0">
              <a:buNone/>
            </a:pPr>
            <a:endParaRPr lang="sv-SE" dirty="0"/>
          </a:p>
        </p:txBody>
      </p:sp>
    </p:spTree>
    <p:extLst>
      <p:ext uri="{BB962C8B-B14F-4D97-AF65-F5344CB8AC3E}">
        <p14:creationId xmlns:p14="http://schemas.microsoft.com/office/powerpoint/2010/main" val="11602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Erfarenheter från pilotprojekt </a:t>
            </a:r>
            <a:r>
              <a:rPr lang="sv-SE" dirty="0" err="1" smtClean="0"/>
              <a:t>Sandrino</a:t>
            </a:r>
            <a:r>
              <a:rPr lang="sv-SE" dirty="0"/>
              <a:t> </a:t>
            </a:r>
            <a:r>
              <a:rPr lang="sv-SE" dirty="0" smtClean="0"/>
              <a:t>vad gäller införandet</a:t>
            </a:r>
            <a:endParaRPr lang="sv-SE" dirty="0"/>
          </a:p>
        </p:txBody>
      </p:sp>
      <p:sp>
        <p:nvSpPr>
          <p:cNvPr id="3" name="Platshållare för innehåll 2"/>
          <p:cNvSpPr>
            <a:spLocks noGrp="1"/>
          </p:cNvSpPr>
          <p:nvPr>
            <p:ph idx="1"/>
          </p:nvPr>
        </p:nvSpPr>
        <p:spPr/>
        <p:txBody>
          <a:bodyPr/>
          <a:lstStyle/>
          <a:p>
            <a:r>
              <a:rPr lang="sv-SE" dirty="0" smtClean="0"/>
              <a:t>Framgångsfaktor att den första informationen ges till alla medarbetare samtidigt.</a:t>
            </a:r>
          </a:p>
          <a:p>
            <a:r>
              <a:rPr lang="sv-SE" dirty="0" smtClean="0"/>
              <a:t>Verksamhetschefen är tydlig med vad som ska uppnås och sätter ramarna för det.</a:t>
            </a:r>
          </a:p>
          <a:p>
            <a:r>
              <a:rPr lang="sv-SE" dirty="0" smtClean="0"/>
              <a:t>Skapa förutsättningar för och betona att genomförandeplanen blir en naturlig och nödvändig del av vardagsarbetet.</a:t>
            </a:r>
          </a:p>
          <a:p>
            <a:r>
              <a:rPr lang="sv-SE" dirty="0" smtClean="0"/>
              <a:t>Gjorde från början en ”ordlista” där det framgår vilka ord samtliga ska använda på enheten exempel säger inte ”vi har en matning” utan ”Svea behöver assisteras vid maten”(se ordlista).  </a:t>
            </a:r>
            <a:endParaRPr lang="sv-SE" dirty="0"/>
          </a:p>
        </p:txBody>
      </p:sp>
    </p:spTree>
    <p:extLst>
      <p:ext uri="{BB962C8B-B14F-4D97-AF65-F5344CB8AC3E}">
        <p14:creationId xmlns:p14="http://schemas.microsoft.com/office/powerpoint/2010/main" val="256871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Erfarenheter från pilotprojektet </a:t>
            </a:r>
            <a:r>
              <a:rPr lang="sv-SE" dirty="0" err="1" smtClean="0"/>
              <a:t>Sandrino</a:t>
            </a:r>
            <a:r>
              <a:rPr lang="sv-SE" dirty="0" smtClean="0"/>
              <a:t> vad gäller att vidmakthålla arbetssättet</a:t>
            </a:r>
            <a:endParaRPr lang="sv-SE" dirty="0"/>
          </a:p>
        </p:txBody>
      </p:sp>
      <p:sp>
        <p:nvSpPr>
          <p:cNvPr id="3" name="Platshållare för innehåll 2"/>
          <p:cNvSpPr>
            <a:spLocks noGrp="1"/>
          </p:cNvSpPr>
          <p:nvPr>
            <p:ph idx="1"/>
          </p:nvPr>
        </p:nvSpPr>
        <p:spPr/>
        <p:txBody>
          <a:bodyPr/>
          <a:lstStyle/>
          <a:p>
            <a:pPr marL="0" indent="0">
              <a:buNone/>
            </a:pPr>
            <a:r>
              <a:rPr lang="sv-SE" dirty="0" smtClean="0"/>
              <a:t>Arbetsledningen</a:t>
            </a:r>
          </a:p>
          <a:p>
            <a:r>
              <a:rPr lang="sv-SE" dirty="0" smtClean="0"/>
              <a:t>är i verksamheten för att uppmärksamma vardagssituationer och kunna vägleda i stunden</a:t>
            </a:r>
          </a:p>
          <a:p>
            <a:r>
              <a:rPr lang="sv-SE" dirty="0"/>
              <a:t>e</a:t>
            </a:r>
            <a:r>
              <a:rPr lang="sv-SE" dirty="0" smtClean="0"/>
              <a:t>ftersträvar stor delaktighet från medarbetarna och tar tillvara deras idéer.</a:t>
            </a:r>
          </a:p>
          <a:p>
            <a:r>
              <a:rPr lang="sv-SE" dirty="0" smtClean="0"/>
              <a:t>skapar ett klimat där personalen har mod att pröva olika lösningar, med inställningen att vi lär oss av våra misstag</a:t>
            </a:r>
          </a:p>
          <a:p>
            <a:r>
              <a:rPr lang="sv-SE" dirty="0" smtClean="0"/>
              <a:t>har IBIC och det salutogena synsättet som en återkommande punkt på </a:t>
            </a:r>
            <a:r>
              <a:rPr lang="sv-SE" dirty="0" err="1" smtClean="0"/>
              <a:t>teamträffarna</a:t>
            </a:r>
            <a:r>
              <a:rPr lang="sv-SE" dirty="0" smtClean="0"/>
              <a:t>. Lyfta goda exempel från arbetsgrupperna. </a:t>
            </a:r>
            <a:endParaRPr lang="sv-SE" dirty="0"/>
          </a:p>
        </p:txBody>
      </p:sp>
    </p:spTree>
    <p:extLst>
      <p:ext uri="{BB962C8B-B14F-4D97-AF65-F5344CB8AC3E}">
        <p14:creationId xmlns:p14="http://schemas.microsoft.com/office/powerpoint/2010/main" val="478387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 erfarenheter </a:t>
            </a:r>
            <a:r>
              <a:rPr lang="sv-SE" dirty="0"/>
              <a:t>från pilotprojektet </a:t>
            </a:r>
            <a:r>
              <a:rPr lang="sv-SE" dirty="0" err="1"/>
              <a:t>Sandrino</a:t>
            </a:r>
            <a:r>
              <a:rPr lang="sv-SE" dirty="0"/>
              <a:t> vad </a:t>
            </a:r>
            <a:r>
              <a:rPr lang="sv-SE" dirty="0" smtClean="0"/>
              <a:t>gäller fortsatta utvecklingsområden</a:t>
            </a:r>
            <a:endParaRPr lang="sv-SE" dirty="0"/>
          </a:p>
        </p:txBody>
      </p:sp>
      <p:sp>
        <p:nvSpPr>
          <p:cNvPr id="3" name="Platshållare för innehåll 2"/>
          <p:cNvSpPr>
            <a:spLocks noGrp="1"/>
          </p:cNvSpPr>
          <p:nvPr>
            <p:ph idx="1"/>
          </p:nvPr>
        </p:nvSpPr>
        <p:spPr/>
        <p:txBody>
          <a:bodyPr/>
          <a:lstStyle/>
          <a:p>
            <a:endParaRPr lang="sv-SE" dirty="0" smtClean="0"/>
          </a:p>
          <a:p>
            <a:r>
              <a:rPr lang="sv-SE" dirty="0" smtClean="0"/>
              <a:t>Arbeta med </a:t>
            </a:r>
            <a:r>
              <a:rPr lang="sv-SE" dirty="0" err="1" smtClean="0"/>
              <a:t>kontaktmannaskapet</a:t>
            </a:r>
            <a:r>
              <a:rPr lang="sv-SE" dirty="0" smtClean="0"/>
              <a:t> för att säkerställa kontinuerlig uppföljning av den enskildes behov.</a:t>
            </a:r>
          </a:p>
          <a:p>
            <a:r>
              <a:rPr lang="sv-SE" dirty="0" smtClean="0"/>
              <a:t>Bevakning av förändrade behov och hur dessa meddelas till socialkontoret.</a:t>
            </a:r>
          </a:p>
          <a:p>
            <a:r>
              <a:rPr lang="sv-SE" dirty="0" smtClean="0"/>
              <a:t>Säkerställa att genomförandeplanen beskriver ”</a:t>
            </a:r>
            <a:r>
              <a:rPr lang="sv-SE" dirty="0" err="1" smtClean="0"/>
              <a:t>hur:et</a:t>
            </a:r>
            <a:r>
              <a:rPr lang="sv-SE" dirty="0" smtClean="0"/>
              <a:t>”.Exempel är att det står Morgonhjälp: omvårdnad och bäddning. Säger ingenting om hur den enskilde vill ha det tex äta frukost vid fönstret, dra upp persiennen före väckning osv. </a:t>
            </a:r>
          </a:p>
          <a:p>
            <a:pPr marL="0" indent="0">
              <a:buNone/>
            </a:pPr>
            <a:r>
              <a:rPr lang="sv-SE" dirty="0" smtClean="0"/>
              <a:t>.</a:t>
            </a:r>
          </a:p>
          <a:p>
            <a:pPr marL="0" indent="0">
              <a:buNone/>
            </a:pPr>
            <a:endParaRPr lang="sv-SE" dirty="0"/>
          </a:p>
        </p:txBody>
      </p:sp>
    </p:spTree>
    <p:extLst>
      <p:ext uri="{BB962C8B-B14F-4D97-AF65-F5344CB8AC3E}">
        <p14:creationId xmlns:p14="http://schemas.microsoft.com/office/powerpoint/2010/main" val="180757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Utbildningens upplägg</a:t>
            </a:r>
          </a:p>
        </p:txBody>
      </p:sp>
      <p:sp>
        <p:nvSpPr>
          <p:cNvPr id="3" name="Platshållare för innehåll 2"/>
          <p:cNvSpPr>
            <a:spLocks noGrp="1"/>
          </p:cNvSpPr>
          <p:nvPr>
            <p:ph idx="1"/>
          </p:nvPr>
        </p:nvSpPr>
        <p:spPr/>
        <p:txBody>
          <a:bodyPr/>
          <a:lstStyle/>
          <a:p>
            <a:r>
              <a:rPr lang="sv-SE" dirty="0" smtClean="0"/>
              <a:t>Utgångspunkterna för införandet av IBIC</a:t>
            </a:r>
          </a:p>
          <a:p>
            <a:r>
              <a:rPr lang="sv-SE" dirty="0" smtClean="0"/>
              <a:t>IBIC som metod</a:t>
            </a:r>
          </a:p>
          <a:p>
            <a:r>
              <a:rPr lang="sv-SE" dirty="0" smtClean="0"/>
              <a:t>Grupparbete kring nuläget</a:t>
            </a:r>
          </a:p>
          <a:p>
            <a:r>
              <a:rPr lang="sv-SE" dirty="0" smtClean="0"/>
              <a:t>Diskussion utifrån grupparbetet</a:t>
            </a:r>
          </a:p>
          <a:p>
            <a:r>
              <a:rPr lang="sv-SE" dirty="0" smtClean="0"/>
              <a:t>Erfarenheter från pilotprojektet på </a:t>
            </a:r>
            <a:r>
              <a:rPr lang="sv-SE" dirty="0" err="1"/>
              <a:t>S</a:t>
            </a:r>
            <a:r>
              <a:rPr lang="sv-SE" dirty="0" err="1" smtClean="0"/>
              <a:t>andrino</a:t>
            </a:r>
            <a:endParaRPr lang="sv-SE" dirty="0" smtClean="0"/>
          </a:p>
          <a:p>
            <a:r>
              <a:rPr lang="sv-SE" dirty="0" smtClean="0"/>
              <a:t>Redskap för implementering</a:t>
            </a:r>
          </a:p>
          <a:p>
            <a:r>
              <a:rPr lang="sv-SE" dirty="0" smtClean="0"/>
              <a:t>Grupparbete för att planera införandet</a:t>
            </a:r>
          </a:p>
          <a:p>
            <a:r>
              <a:rPr lang="sv-SE" dirty="0" smtClean="0"/>
              <a:t>Diskussion utifrån grupparbetet</a:t>
            </a:r>
          </a:p>
          <a:p>
            <a:r>
              <a:rPr lang="sv-SE" dirty="0" smtClean="0"/>
              <a:t>Fortsättningen</a:t>
            </a:r>
          </a:p>
          <a:p>
            <a:endParaRPr lang="sv-SE" dirty="0"/>
          </a:p>
          <a:p>
            <a:endParaRPr lang="sv-SE" dirty="0"/>
          </a:p>
        </p:txBody>
      </p:sp>
    </p:spTree>
    <p:extLst>
      <p:ext uri="{BB962C8B-B14F-4D97-AF65-F5344CB8AC3E}">
        <p14:creationId xmlns:p14="http://schemas.microsoft.com/office/powerpoint/2010/main" val="2378817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Redskap för implementering</a:t>
            </a:r>
            <a:endParaRPr lang="sv-SE" dirty="0"/>
          </a:p>
        </p:txBody>
      </p:sp>
      <p:sp>
        <p:nvSpPr>
          <p:cNvPr id="3" name="Platshållare för innehåll 2"/>
          <p:cNvSpPr>
            <a:spLocks noGrp="1"/>
          </p:cNvSpPr>
          <p:nvPr>
            <p:ph idx="1"/>
          </p:nvPr>
        </p:nvSpPr>
        <p:spPr/>
        <p:txBody>
          <a:bodyPr/>
          <a:lstStyle/>
          <a:p>
            <a:r>
              <a:rPr lang="sv-SE" dirty="0" smtClean="0"/>
              <a:t>Webbutbildning socialstyrelsen</a:t>
            </a:r>
          </a:p>
          <a:p>
            <a:r>
              <a:rPr lang="sv-SE" dirty="0" smtClean="0"/>
              <a:t>Bildspel från utbildningen 9 sep</a:t>
            </a:r>
          </a:p>
          <a:p>
            <a:r>
              <a:rPr lang="sv-SE" dirty="0" smtClean="0"/>
              <a:t>Samtalsguide</a:t>
            </a:r>
          </a:p>
          <a:p>
            <a:r>
              <a:rPr lang="sv-SE" dirty="0" smtClean="0"/>
              <a:t>Ordlistan</a:t>
            </a:r>
          </a:p>
          <a:p>
            <a:r>
              <a:rPr lang="sv-SE" dirty="0" smtClean="0"/>
              <a:t>Utbildningen i pilotprojekten</a:t>
            </a:r>
          </a:p>
          <a:p>
            <a:r>
              <a:rPr lang="sv-SE" dirty="0" smtClean="0"/>
              <a:t>Exempel på utredningar och genomförandeplan</a:t>
            </a:r>
          </a:p>
          <a:p>
            <a:r>
              <a:rPr lang="sv-SE" dirty="0" smtClean="0"/>
              <a:t>Att leda evidensbaserad praktik</a:t>
            </a:r>
            <a:endParaRPr lang="sv-SE" dirty="0"/>
          </a:p>
          <a:p>
            <a:pPr marL="0" indent="0">
              <a:buNone/>
            </a:pPr>
            <a:endParaRPr lang="sv-SE" dirty="0" smtClean="0"/>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3740521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04000" cy="453217"/>
          </a:xfrm>
        </p:spPr>
        <p:txBody>
          <a:bodyPr/>
          <a:lstStyle/>
          <a:p>
            <a:r>
              <a:rPr lang="sv-SE" sz="2400" dirty="0" smtClean="0"/>
              <a:t>På Sandrinoparken använder vi ett medvetet ordval</a:t>
            </a:r>
            <a:endParaRPr lang="sv-SE" sz="2400" dirty="0"/>
          </a:p>
        </p:txBody>
      </p:sp>
      <p:sp>
        <p:nvSpPr>
          <p:cNvPr id="3" name="Platshållare för innehåll 2"/>
          <p:cNvSpPr>
            <a:spLocks noGrp="1"/>
          </p:cNvSpPr>
          <p:nvPr>
            <p:ph idx="1"/>
          </p:nvPr>
        </p:nvSpPr>
        <p:spPr>
          <a:xfrm>
            <a:off x="684212" y="836713"/>
            <a:ext cx="3716476" cy="4248471"/>
          </a:xfrm>
        </p:spPr>
        <p:txBody>
          <a:bodyPr/>
          <a:lstStyle/>
          <a:p>
            <a:pPr marL="0" indent="0">
              <a:buNone/>
            </a:pPr>
            <a:r>
              <a:rPr lang="sv-SE" sz="2000" b="1" dirty="0" smtClean="0"/>
              <a:t>Vi använder</a:t>
            </a:r>
          </a:p>
          <a:p>
            <a:pPr marL="0" indent="0">
              <a:buNone/>
            </a:pPr>
            <a:r>
              <a:rPr lang="sv-SE" sz="1800" dirty="0" smtClean="0"/>
              <a:t>Person med demenssjukdom</a:t>
            </a:r>
          </a:p>
          <a:p>
            <a:pPr marL="0" indent="0">
              <a:buNone/>
            </a:pPr>
            <a:r>
              <a:rPr lang="sv-SE" sz="1800" dirty="0" smtClean="0"/>
              <a:t>Våning</a:t>
            </a:r>
          </a:p>
          <a:p>
            <a:pPr marL="0" indent="0">
              <a:buNone/>
            </a:pPr>
            <a:r>
              <a:rPr lang="sv-SE" sz="1800" dirty="0" smtClean="0"/>
              <a:t>Avlösning? Miljöombyte</a:t>
            </a:r>
          </a:p>
          <a:p>
            <a:pPr marL="0" indent="0">
              <a:buNone/>
            </a:pPr>
            <a:r>
              <a:rPr lang="sv-SE" sz="1800" dirty="0" smtClean="0"/>
              <a:t>Matrum/salong/vardagsrum</a:t>
            </a:r>
          </a:p>
          <a:p>
            <a:pPr marL="0" indent="0">
              <a:buNone/>
            </a:pPr>
            <a:r>
              <a:rPr lang="sv-SE" sz="1800" dirty="0" smtClean="0"/>
              <a:t>Assistera vid dusch</a:t>
            </a:r>
          </a:p>
          <a:p>
            <a:pPr marL="0" indent="0">
              <a:buNone/>
            </a:pPr>
            <a:r>
              <a:rPr lang="sv-SE" sz="1800" dirty="0" smtClean="0"/>
              <a:t>Assistera vid måltid</a:t>
            </a:r>
          </a:p>
          <a:p>
            <a:pPr marL="0" indent="0">
              <a:buNone/>
            </a:pPr>
            <a:r>
              <a:rPr lang="sv-SE" sz="1800" dirty="0" smtClean="0"/>
              <a:t>Vägledning/guidning</a:t>
            </a:r>
          </a:p>
          <a:p>
            <a:pPr marL="0" indent="0">
              <a:buNone/>
            </a:pPr>
            <a:r>
              <a:rPr lang="sv-SE" sz="1800" dirty="0" smtClean="0"/>
              <a:t>Värdinna/Köksansvarig</a:t>
            </a:r>
          </a:p>
          <a:p>
            <a:pPr marL="0" indent="0">
              <a:buNone/>
            </a:pPr>
            <a:r>
              <a:rPr lang="sv-SE" sz="1800" dirty="0" smtClean="0"/>
              <a:t>För personer med demenssjukdom</a:t>
            </a:r>
            <a:endParaRPr lang="sv-SE" sz="1800" dirty="0"/>
          </a:p>
        </p:txBody>
      </p:sp>
      <p:sp>
        <p:nvSpPr>
          <p:cNvPr id="4" name="Platshållare för innehåll 3"/>
          <p:cNvSpPr>
            <a:spLocks noGrp="1"/>
          </p:cNvSpPr>
          <p:nvPr>
            <p:ph idx="16"/>
          </p:nvPr>
        </p:nvSpPr>
        <p:spPr>
          <a:xfrm>
            <a:off x="4671736" y="836713"/>
            <a:ext cx="3716476" cy="4248472"/>
          </a:xfrm>
        </p:spPr>
        <p:txBody>
          <a:bodyPr/>
          <a:lstStyle/>
          <a:p>
            <a:pPr marL="0" indent="0">
              <a:buNone/>
            </a:pPr>
            <a:r>
              <a:rPr lang="sv-SE" sz="2000" b="1" dirty="0" smtClean="0"/>
              <a:t>Vi använder inte</a:t>
            </a:r>
          </a:p>
          <a:p>
            <a:pPr marL="0" indent="0">
              <a:buNone/>
            </a:pPr>
            <a:r>
              <a:rPr lang="sv-SE" sz="1800" dirty="0" smtClean="0"/>
              <a:t>Dement</a:t>
            </a:r>
          </a:p>
          <a:p>
            <a:pPr marL="0" indent="0">
              <a:buNone/>
            </a:pPr>
            <a:r>
              <a:rPr lang="sv-SE" sz="1800" dirty="0" smtClean="0"/>
              <a:t>Avdelning</a:t>
            </a:r>
          </a:p>
          <a:p>
            <a:pPr marL="0" indent="0">
              <a:buNone/>
            </a:pPr>
            <a:r>
              <a:rPr lang="sv-SE" sz="1800" dirty="0" smtClean="0"/>
              <a:t>Avlastning</a:t>
            </a:r>
          </a:p>
          <a:p>
            <a:pPr marL="0" indent="0">
              <a:buNone/>
            </a:pPr>
            <a:r>
              <a:rPr lang="sv-SE" sz="1800" dirty="0" smtClean="0"/>
              <a:t>Dagrum</a:t>
            </a:r>
          </a:p>
          <a:p>
            <a:pPr marL="0" indent="0">
              <a:buNone/>
            </a:pPr>
            <a:r>
              <a:rPr lang="sv-SE" sz="1800" dirty="0" smtClean="0"/>
              <a:t>Duschning</a:t>
            </a:r>
          </a:p>
          <a:p>
            <a:pPr marL="0" indent="0">
              <a:buNone/>
            </a:pPr>
            <a:r>
              <a:rPr lang="sv-SE" sz="1800" dirty="0" smtClean="0"/>
              <a:t>Matning</a:t>
            </a:r>
          </a:p>
          <a:p>
            <a:pPr marL="0" indent="0">
              <a:buNone/>
            </a:pPr>
            <a:r>
              <a:rPr lang="sv-SE" sz="1800" dirty="0" err="1" smtClean="0"/>
              <a:t>Påputtning</a:t>
            </a:r>
            <a:endParaRPr lang="sv-SE" sz="1800" dirty="0" smtClean="0"/>
          </a:p>
          <a:p>
            <a:pPr marL="0" indent="0">
              <a:buNone/>
            </a:pPr>
            <a:r>
              <a:rPr lang="sv-SE" sz="1800" dirty="0" smtClean="0"/>
              <a:t>Vid måltiderna</a:t>
            </a:r>
          </a:p>
          <a:p>
            <a:pPr marL="0" indent="0">
              <a:buNone/>
            </a:pPr>
            <a:r>
              <a:rPr lang="sv-SE" sz="1800" dirty="0" smtClean="0"/>
              <a:t>Vilken typ av boende</a:t>
            </a:r>
            <a:endParaRPr lang="sv-SE" sz="1800" dirty="0"/>
          </a:p>
        </p:txBody>
      </p:sp>
      <p:sp>
        <p:nvSpPr>
          <p:cNvPr id="5" name="textruta 4"/>
          <p:cNvSpPr txBox="1"/>
          <p:nvPr/>
        </p:nvSpPr>
        <p:spPr>
          <a:xfrm>
            <a:off x="539552" y="5445224"/>
            <a:ext cx="6480720" cy="1200329"/>
          </a:xfrm>
          <a:prstGeom prst="rect">
            <a:avLst/>
          </a:prstGeom>
          <a:noFill/>
        </p:spPr>
        <p:txBody>
          <a:bodyPr wrap="square" rtlCol="0">
            <a:spAutoFit/>
          </a:bodyPr>
          <a:lstStyle/>
          <a:p>
            <a:r>
              <a:rPr lang="sv-SE" b="1" dirty="0" smtClean="0">
                <a:latin typeface="Arial"/>
                <a:cs typeface="Arial"/>
              </a:rPr>
              <a:t>Svara i telefonen:</a:t>
            </a:r>
          </a:p>
          <a:p>
            <a:r>
              <a:rPr lang="sv-SE" dirty="0" smtClean="0">
                <a:latin typeface="Arial"/>
                <a:cs typeface="Arial"/>
              </a:rPr>
              <a:t>Välkommen till Sandrinoparken</a:t>
            </a:r>
          </a:p>
          <a:p>
            <a:r>
              <a:rPr lang="sv-SE" dirty="0">
                <a:latin typeface="Arial"/>
                <a:cs typeface="Arial"/>
              </a:rPr>
              <a:t>v</a:t>
            </a:r>
            <a:r>
              <a:rPr lang="sv-SE" dirty="0" smtClean="0">
                <a:latin typeface="Arial"/>
                <a:cs typeface="Arial"/>
              </a:rPr>
              <a:t>åning…</a:t>
            </a:r>
          </a:p>
          <a:p>
            <a:r>
              <a:rPr lang="sv-SE" dirty="0">
                <a:latin typeface="Arial"/>
                <a:cs typeface="Arial"/>
              </a:rPr>
              <a:t>o</a:t>
            </a:r>
            <a:r>
              <a:rPr lang="sv-SE" dirty="0" smtClean="0">
                <a:latin typeface="Arial"/>
                <a:cs typeface="Arial"/>
              </a:rPr>
              <a:t>ch namn</a:t>
            </a:r>
          </a:p>
        </p:txBody>
      </p:sp>
    </p:spTree>
    <p:extLst>
      <p:ext uri="{BB962C8B-B14F-4D97-AF65-F5344CB8AC3E}">
        <p14:creationId xmlns:p14="http://schemas.microsoft.com/office/powerpoint/2010/main" val="87084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sz="2000" b="1" dirty="0"/>
              <a:t>Diskussion i grupp utifrån frågeställningarna:</a:t>
            </a:r>
            <a:endParaRPr lang="sv-SE" sz="2000" dirty="0"/>
          </a:p>
          <a:p>
            <a:r>
              <a:rPr lang="sv-SE" sz="2000" dirty="0"/>
              <a:t>Hur planerar vi på vår enhet att implementera IBIC?</a:t>
            </a:r>
          </a:p>
          <a:p>
            <a:r>
              <a:rPr lang="sv-SE" sz="2000" dirty="0"/>
              <a:t>Vilka arbetssätt kommer att bli centrala?</a:t>
            </a:r>
          </a:p>
          <a:p>
            <a:r>
              <a:rPr lang="sv-SE" sz="2000" dirty="0"/>
              <a:t>Är det något i arbetssätt och rutiner som behöver förändras?</a:t>
            </a:r>
          </a:p>
          <a:p>
            <a:r>
              <a:rPr lang="sv-SE" sz="2000" dirty="0"/>
              <a:t>Hur kommer vi på vår enhet vidmakthålla och följa upp införandet av </a:t>
            </a:r>
            <a:r>
              <a:rPr lang="sv-SE" sz="2000" dirty="0" smtClean="0"/>
              <a:t>IBIC?</a:t>
            </a:r>
          </a:p>
          <a:p>
            <a:pPr marL="0" indent="0">
              <a:buNone/>
            </a:pPr>
            <a:endParaRPr lang="sv-SE" sz="2000" dirty="0"/>
          </a:p>
          <a:p>
            <a:pPr marL="0" indent="0">
              <a:buNone/>
            </a:pPr>
            <a:r>
              <a:rPr lang="sv-SE" sz="2000" dirty="0" smtClean="0"/>
              <a:t>Skriv </a:t>
            </a:r>
            <a:r>
              <a:rPr lang="sv-SE" sz="2000" dirty="0"/>
              <a:t>kort ner era tankar som utgångspunkt för ert fortsatta arbete. Syftet med grupparbetet är att påbörja en handlingsplan för det fortsatta implementeringsarbetet. </a:t>
            </a:r>
          </a:p>
        </p:txBody>
      </p:sp>
    </p:spTree>
    <p:extLst>
      <p:ext uri="{BB962C8B-B14F-4D97-AF65-F5344CB8AC3E}">
        <p14:creationId xmlns:p14="http://schemas.microsoft.com/office/powerpoint/2010/main" val="1201604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Fortsatta planeringen</a:t>
            </a:r>
            <a:endParaRPr lang="sv-SE" dirty="0"/>
          </a:p>
        </p:txBody>
      </p:sp>
      <p:sp>
        <p:nvSpPr>
          <p:cNvPr id="3" name="Platshållare för innehåll 2"/>
          <p:cNvSpPr>
            <a:spLocks noGrp="1"/>
          </p:cNvSpPr>
          <p:nvPr>
            <p:ph idx="1"/>
          </p:nvPr>
        </p:nvSpPr>
        <p:spPr>
          <a:xfrm>
            <a:off x="684212" y="1550501"/>
            <a:ext cx="7739788" cy="4525963"/>
          </a:xfrm>
        </p:spPr>
        <p:txBody>
          <a:bodyPr/>
          <a:lstStyle/>
          <a:p>
            <a:r>
              <a:rPr lang="sv-SE" sz="1800" dirty="0" smtClean="0"/>
              <a:t>Mars, april 2017, uppföljningsbesök hos respektive utförare utifrån frågeställningarna:</a:t>
            </a:r>
          </a:p>
          <a:p>
            <a:pPr marL="0" indent="0">
              <a:buNone/>
            </a:pPr>
            <a:r>
              <a:rPr lang="sv-SE" sz="1800" dirty="0"/>
              <a:t>	</a:t>
            </a:r>
            <a:r>
              <a:rPr lang="sv-SE" sz="1800" dirty="0" smtClean="0"/>
              <a:t>	På vilket sätt genomförs implementeringen av IBIC?</a:t>
            </a:r>
          </a:p>
          <a:p>
            <a:pPr marL="0" indent="0">
              <a:buNone/>
            </a:pPr>
            <a:r>
              <a:rPr lang="sv-SE" sz="1800" dirty="0"/>
              <a:t>	</a:t>
            </a:r>
            <a:r>
              <a:rPr lang="sv-SE" sz="1800" dirty="0" smtClean="0"/>
              <a:t>	Hur säkerställer verksamheten att arbetssättet vidmakthålls?</a:t>
            </a:r>
          </a:p>
          <a:p>
            <a:pPr marL="0" indent="0">
              <a:buNone/>
            </a:pPr>
            <a:r>
              <a:rPr lang="sv-SE" sz="1800" dirty="0"/>
              <a:t>	</a:t>
            </a:r>
            <a:r>
              <a:rPr lang="sv-SE" sz="1800" dirty="0" smtClean="0"/>
              <a:t>	Vilka förändringar i rutiner och arbetssätt har införandet av I			IBIC medfört?</a:t>
            </a:r>
          </a:p>
          <a:p>
            <a:r>
              <a:rPr lang="sv-SE" sz="1800" dirty="0" smtClean="0"/>
              <a:t>Utbildning till omvårdnadspersonal med stöd av statliga stimulansmedel. 50 poängsutbildning</a:t>
            </a:r>
          </a:p>
          <a:p>
            <a:r>
              <a:rPr lang="sv-SE" sz="1800" dirty="0" smtClean="0"/>
              <a:t>V 44 2016 lanserades IBIC i Treserva, konfigurering och utbildningar påbörjas.</a:t>
            </a:r>
          </a:p>
          <a:p>
            <a:r>
              <a:rPr lang="sv-SE" sz="1800" dirty="0" smtClean="0"/>
              <a:t>Februari 2017 tas IBIC i skarp drift i Treserva.</a:t>
            </a:r>
          </a:p>
          <a:p>
            <a:pPr marL="0" indent="0">
              <a:buNone/>
            </a:pPr>
            <a:endParaRPr lang="sv-SE" sz="1800" dirty="0" smtClean="0">
              <a:solidFill>
                <a:srgbClr val="FF0000"/>
              </a:solidFill>
            </a:endParaRPr>
          </a:p>
          <a:p>
            <a:endParaRPr lang="sv-SE" dirty="0" smtClean="0"/>
          </a:p>
          <a:p>
            <a:pPr marL="0" indent="0">
              <a:buNone/>
            </a:pPr>
            <a:endParaRPr lang="sv-SE" dirty="0"/>
          </a:p>
          <a:p>
            <a:endParaRPr lang="sv-SE" dirty="0" smtClean="0"/>
          </a:p>
          <a:p>
            <a:pPr marL="0" indent="0">
              <a:buNone/>
            </a:pPr>
            <a:r>
              <a:rPr lang="sv-SE" dirty="0"/>
              <a:t>	</a:t>
            </a:r>
            <a:r>
              <a:rPr lang="sv-SE" dirty="0" smtClean="0"/>
              <a:t>	</a:t>
            </a:r>
            <a:endParaRPr lang="sv-SE" dirty="0"/>
          </a:p>
          <a:p>
            <a:pPr marL="0" indent="0">
              <a:buNone/>
            </a:pPr>
            <a:endParaRPr lang="sv-SE" dirty="0" smtClean="0"/>
          </a:p>
        </p:txBody>
      </p:sp>
    </p:spTree>
    <p:extLst>
      <p:ext uri="{BB962C8B-B14F-4D97-AF65-F5344CB8AC3E}">
        <p14:creationId xmlns:p14="http://schemas.microsoft.com/office/powerpoint/2010/main" val="2856953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Ytterligare information</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r>
              <a:rPr lang="sv-SE" dirty="0" smtClean="0"/>
              <a:t>Linköpings kommuns hemsida.</a:t>
            </a:r>
          </a:p>
          <a:p>
            <a:r>
              <a:rPr lang="sv-SE" dirty="0" smtClean="0"/>
              <a:t>Socialstyrelsens </a:t>
            </a:r>
            <a:r>
              <a:rPr lang="sv-SE" smtClean="0"/>
              <a:t>hemsida </a:t>
            </a:r>
            <a:r>
              <a:rPr lang="sv-SE" smtClean="0">
                <a:hlinkClick r:id="rId3"/>
              </a:rPr>
              <a:t>www.socialstyrelsen.se</a:t>
            </a:r>
            <a:endParaRPr lang="sv-SE" dirty="0"/>
          </a:p>
          <a:p>
            <a:r>
              <a:rPr lang="sv-SE" dirty="0" smtClean="0"/>
              <a:t>Webbutbildning</a:t>
            </a:r>
            <a:r>
              <a:rPr lang="sv-SE" dirty="0"/>
              <a:t>:	 	</a:t>
            </a:r>
            <a:r>
              <a:rPr lang="sv-SE" dirty="0">
                <a:hlinkClick r:id="rId4"/>
              </a:rPr>
              <a:t>www.kunskapsguiden.se</a:t>
            </a:r>
            <a:endParaRPr lang="sv-SE" dirty="0"/>
          </a:p>
          <a:p>
            <a:pPr marL="0" indent="0">
              <a:buNone/>
            </a:pPr>
            <a:r>
              <a:rPr lang="sv-SE" dirty="0"/>
              <a:t>							</a:t>
            </a:r>
            <a:r>
              <a:rPr lang="sv-SE" dirty="0">
                <a:hlinkClick r:id="rId3"/>
              </a:rPr>
              <a:t>www.socialstyrelsen.se</a:t>
            </a:r>
            <a:endParaRPr lang="sv-SE" dirty="0"/>
          </a:p>
          <a:p>
            <a:pPr marL="0" indent="0">
              <a:buNone/>
            </a:pPr>
            <a:endParaRPr lang="sv-SE" dirty="0"/>
          </a:p>
          <a:p>
            <a:endParaRPr lang="sv-SE" dirty="0"/>
          </a:p>
        </p:txBody>
      </p:sp>
    </p:spTree>
    <p:extLst>
      <p:ext uri="{BB962C8B-B14F-4D97-AF65-F5344CB8AC3E}">
        <p14:creationId xmlns:p14="http://schemas.microsoft.com/office/powerpoint/2010/main" val="4215521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Utgångspunkt för införandet av IBIC</a:t>
            </a:r>
            <a:endParaRPr lang="sv-SE" dirty="0"/>
          </a:p>
        </p:txBody>
      </p:sp>
      <p:sp>
        <p:nvSpPr>
          <p:cNvPr id="3" name="Platshållare för innehåll 2"/>
          <p:cNvSpPr>
            <a:spLocks noGrp="1"/>
          </p:cNvSpPr>
          <p:nvPr>
            <p:ph idx="1"/>
          </p:nvPr>
        </p:nvSpPr>
        <p:spPr/>
        <p:txBody>
          <a:bodyPr/>
          <a:lstStyle/>
          <a:p>
            <a:r>
              <a:rPr lang="sv-SE" dirty="0" smtClean="0"/>
              <a:t>Den nationella värdegrunden och IBIC</a:t>
            </a:r>
          </a:p>
          <a:p>
            <a:r>
              <a:rPr lang="sv-SE" dirty="0" smtClean="0"/>
              <a:t>Linköpings kommuns värdighetsgarantier inom hemtjänsten </a:t>
            </a:r>
          </a:p>
          <a:p>
            <a:r>
              <a:rPr lang="sv-SE" dirty="0" smtClean="0"/>
              <a:t>Evidensbaserad praktik</a:t>
            </a:r>
          </a:p>
          <a:p>
            <a:r>
              <a:rPr lang="sv-SE" dirty="0" smtClean="0"/>
              <a:t>Verksamhetsutveckling</a:t>
            </a:r>
          </a:p>
          <a:p>
            <a:r>
              <a:rPr lang="sv-SE" dirty="0" smtClean="0"/>
              <a:t>Att implementera ett nytt arbetssätt – roller och ansvar</a:t>
            </a:r>
            <a:endParaRPr lang="sv-SE" dirty="0"/>
          </a:p>
          <a:p>
            <a:pPr marL="0" indent="0">
              <a:buNone/>
            </a:pPr>
            <a:endParaRPr lang="sv-SE" dirty="0" smtClean="0"/>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191127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332656"/>
            <a:ext cx="7739788" cy="936104"/>
          </a:xfrm>
        </p:spPr>
        <p:txBody>
          <a:bodyPr/>
          <a:lstStyle/>
          <a:p>
            <a:r>
              <a:rPr lang="sv-SE" dirty="0"/>
              <a:t>Den nationella värdegrunden </a:t>
            </a:r>
            <a:r>
              <a:rPr lang="sv-SE" dirty="0" smtClean="0"/>
              <a:t>och IBIC</a:t>
            </a:r>
            <a:r>
              <a:rPr lang="sv-SE" dirty="0"/>
              <a:t/>
            </a:r>
            <a:br>
              <a:rPr lang="sv-SE" dirty="0"/>
            </a:br>
            <a:r>
              <a:rPr lang="sv-SE" dirty="0"/>
              <a:t/>
            </a:r>
            <a:br>
              <a:rPr lang="sv-SE" dirty="0"/>
            </a:br>
            <a:endParaRPr lang="sv-SE" dirty="0"/>
          </a:p>
        </p:txBody>
      </p:sp>
      <p:sp>
        <p:nvSpPr>
          <p:cNvPr id="3" name="Platshållare för innehåll 2"/>
          <p:cNvSpPr>
            <a:spLocks noGrp="1"/>
          </p:cNvSpPr>
          <p:nvPr>
            <p:ph idx="1"/>
          </p:nvPr>
        </p:nvSpPr>
        <p:spPr/>
        <p:txBody>
          <a:bodyPr/>
          <a:lstStyle/>
          <a:p>
            <a:r>
              <a:rPr lang="sv-SE" dirty="0" smtClean="0"/>
              <a:t>SoL 5 kap.4§” Socialtjänstens omsorg om äldre ska inriktas på att äldre personer får leva ett värdigt liv och känna välbefinnande (värdegrund).</a:t>
            </a:r>
          </a:p>
          <a:p>
            <a:r>
              <a:rPr lang="sv-SE" dirty="0" smtClean="0"/>
              <a:t>Värdegrundsarbetets fortsättning och konkretisering med stöd IBIC.</a:t>
            </a:r>
          </a:p>
          <a:p>
            <a:r>
              <a:rPr lang="sv-SE" dirty="0" smtClean="0"/>
              <a:t>Individcentrerat och salutogent arbets- och förhållningsätt.</a:t>
            </a:r>
          </a:p>
          <a:p>
            <a:r>
              <a:rPr lang="sv-SE" dirty="0" smtClean="0"/>
              <a:t>IBIC stöder en evidensbaserad praktik</a:t>
            </a:r>
          </a:p>
          <a:p>
            <a:pPr marL="0" indent="0">
              <a:buNone/>
            </a:pPr>
            <a:endParaRPr lang="sv-SE" dirty="0" smtClean="0"/>
          </a:p>
          <a:p>
            <a:endParaRPr lang="sv-SE" dirty="0"/>
          </a:p>
        </p:txBody>
      </p:sp>
    </p:spTree>
    <p:extLst>
      <p:ext uri="{BB962C8B-B14F-4D97-AF65-F5344CB8AC3E}">
        <p14:creationId xmlns:p14="http://schemas.microsoft.com/office/powerpoint/2010/main" val="2576585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Värdighetsgarantier inom </a:t>
            </a:r>
            <a:r>
              <a:rPr lang="sv-SE" dirty="0"/>
              <a:t>v</a:t>
            </a:r>
            <a:r>
              <a:rPr lang="sv-SE" dirty="0" smtClean="0"/>
              <a:t>årdboende</a:t>
            </a:r>
            <a:endParaRPr lang="sv-SE" dirty="0"/>
          </a:p>
        </p:txBody>
      </p:sp>
      <p:sp>
        <p:nvSpPr>
          <p:cNvPr id="3" name="Platshållare för innehåll 2"/>
          <p:cNvSpPr>
            <a:spLocks noGrp="1"/>
          </p:cNvSpPr>
          <p:nvPr>
            <p:ph idx="1"/>
          </p:nvPr>
        </p:nvSpPr>
        <p:spPr/>
        <p:txBody>
          <a:bodyPr/>
          <a:lstStyle/>
          <a:p>
            <a:r>
              <a:rPr lang="sv-SE" dirty="0" smtClean="0"/>
              <a:t>Handläggare ska fråga efter dina behov, vanor och önskemål när du ansöker om vårdbostad.</a:t>
            </a:r>
          </a:p>
          <a:p>
            <a:r>
              <a:rPr lang="sv-SE" dirty="0" smtClean="0"/>
              <a:t>Dina behov, vanor och önskemål ska vara tydligt beskrivna i handläggarens utredning.</a:t>
            </a:r>
          </a:p>
          <a:p>
            <a:r>
              <a:rPr lang="sv-SE" dirty="0" smtClean="0"/>
              <a:t>Din vård och omsorg ska planeras och genomföras tillsammans med dig när du bor i vårdbostad.</a:t>
            </a:r>
          </a:p>
          <a:p>
            <a:r>
              <a:rPr lang="sv-SE" dirty="0" smtClean="0"/>
              <a:t>Personalen ska lyssna på dina synpunkter och önskemål.</a:t>
            </a:r>
          </a:p>
          <a:p>
            <a:r>
              <a:rPr lang="sv-SE" dirty="0" smtClean="0"/>
              <a:t>Ditt privatliv, din integritet och dina livsval ska respekteras av personalen.</a:t>
            </a:r>
          </a:p>
          <a:p>
            <a:pPr marL="0" indent="0">
              <a:buNone/>
            </a:pPr>
            <a:endParaRPr lang="sv-SE" dirty="0" smtClean="0"/>
          </a:p>
          <a:p>
            <a:pPr marL="0" indent="0">
              <a:buNone/>
            </a:pPr>
            <a:endParaRPr lang="sv-SE" sz="3200" dirty="0"/>
          </a:p>
        </p:txBody>
      </p:sp>
    </p:spTree>
    <p:extLst>
      <p:ext uri="{BB962C8B-B14F-4D97-AF65-F5344CB8AC3E}">
        <p14:creationId xmlns:p14="http://schemas.microsoft.com/office/powerpoint/2010/main" val="54137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Evidensbaserad </a:t>
            </a:r>
            <a:r>
              <a:rPr lang="sv-SE" dirty="0" smtClean="0"/>
              <a:t>praktik</a:t>
            </a:r>
            <a:r>
              <a:rPr lang="sv-SE" dirty="0"/>
              <a:t/>
            </a:r>
            <a:br>
              <a:rPr lang="sv-SE" dirty="0"/>
            </a:br>
            <a:r>
              <a:rPr lang="sv-SE" dirty="0"/>
              <a:t/>
            </a:r>
            <a:br>
              <a:rPr lang="sv-SE" dirty="0"/>
            </a:br>
            <a:endParaRPr lang="sv-SE" dirty="0"/>
          </a:p>
        </p:txBody>
      </p:sp>
      <p:sp>
        <p:nvSpPr>
          <p:cNvPr id="3" name="Platshållare för innehåll 2"/>
          <p:cNvSpPr>
            <a:spLocks noGrp="1"/>
          </p:cNvSpPr>
          <p:nvPr>
            <p:ph idx="1"/>
          </p:nvPr>
        </p:nvSpPr>
        <p:spPr>
          <a:xfrm>
            <a:off x="684212" y="980728"/>
            <a:ext cx="7739788" cy="5145435"/>
          </a:xfrm>
        </p:spPr>
        <p:txBody>
          <a:bodyPr/>
          <a:lstStyle/>
          <a:p>
            <a:r>
              <a:rPr lang="sv-SE" dirty="0" smtClean="0"/>
              <a:t>Evidensbaserad praktik= </a:t>
            </a:r>
            <a:r>
              <a:rPr lang="sv-SE" i="1" dirty="0" smtClean="0"/>
              <a:t>”Kunskap om vad vi gör, att lyssna på den äldre personens uppfattningar och önskemål och att vi måste följa upp det vi gör och att använda metoder och insatser som vi vet har positiva effekter.” </a:t>
            </a:r>
          </a:p>
          <a:p>
            <a:pPr marL="0" indent="0">
              <a:buNone/>
            </a:pPr>
            <a:endParaRPr lang="sv-SE" dirty="0" smtClean="0"/>
          </a:p>
          <a:p>
            <a:endParaRPr lang="sv-SE" dirty="0" smtClean="0"/>
          </a:p>
          <a:p>
            <a:endParaRPr lang="sv-SE" dirty="0" smtClean="0"/>
          </a:p>
          <a:p>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708920"/>
            <a:ext cx="5976664" cy="3672408"/>
          </a:xfrm>
          <a:prstGeom prst="rect">
            <a:avLst/>
          </a:prstGeom>
        </p:spPr>
      </p:pic>
    </p:spTree>
    <p:extLst>
      <p:ext uri="{BB962C8B-B14F-4D97-AF65-F5344CB8AC3E}">
        <p14:creationId xmlns:p14="http://schemas.microsoft.com/office/powerpoint/2010/main" val="66358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Verksamhetsutveckling</a:t>
            </a:r>
          </a:p>
        </p:txBody>
      </p:sp>
      <p:sp>
        <p:nvSpPr>
          <p:cNvPr id="3" name="Platshållare för innehåll 2"/>
          <p:cNvSpPr>
            <a:spLocks noGrp="1"/>
          </p:cNvSpPr>
          <p:nvPr>
            <p:ph idx="1"/>
          </p:nvPr>
        </p:nvSpPr>
        <p:spPr/>
        <p:txBody>
          <a:bodyPr/>
          <a:lstStyle/>
          <a:p>
            <a:r>
              <a:rPr lang="sv-SE" dirty="0" smtClean="0"/>
              <a:t>Systematisera </a:t>
            </a:r>
            <a:r>
              <a:rPr lang="sv-SE" dirty="0"/>
              <a:t>arbetet genom dokumentation - i beslut, i genomförandeplaner och i uppföljningar.</a:t>
            </a:r>
            <a:endParaRPr lang="sv-SE" i="1" dirty="0"/>
          </a:p>
          <a:p>
            <a:r>
              <a:rPr lang="sv-SE" dirty="0"/>
              <a:t>Det systematiska förbättringsarbetet ger struktur åt verksamhetsutveckling och skapar tydlighet kring hur vi ska arbeta mot uppsatta mål och säkerställa kvaliteten.</a:t>
            </a:r>
          </a:p>
          <a:p>
            <a:pPr marL="0" indent="0">
              <a:buNone/>
            </a:pPr>
            <a:endParaRPr lang="sv-SE" dirty="0" smtClean="0"/>
          </a:p>
          <a:p>
            <a:pPr marL="0" indent="0">
              <a:buNone/>
            </a:pPr>
            <a:r>
              <a:rPr lang="sv-SE" dirty="0"/>
              <a:t>Avtalet </a:t>
            </a:r>
            <a:r>
              <a:rPr lang="sv-SE" dirty="0" smtClean="0"/>
              <a:t>sätter </a:t>
            </a:r>
            <a:r>
              <a:rPr lang="sv-SE" dirty="0"/>
              <a:t>ramen (VAD) - verksamheten utvecklar och konkretiserar värdegrundsarbetet (HUR).</a:t>
            </a:r>
          </a:p>
          <a:p>
            <a:pPr marL="0" indent="0">
              <a:buNone/>
            </a:pPr>
            <a:endParaRPr lang="sv-SE" dirty="0"/>
          </a:p>
        </p:txBody>
      </p:sp>
    </p:spTree>
    <p:extLst>
      <p:ext uri="{BB962C8B-B14F-4D97-AF65-F5344CB8AC3E}">
        <p14:creationId xmlns:p14="http://schemas.microsoft.com/office/powerpoint/2010/main" val="72715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Att implementera ett nytt arbetssätt - roller </a:t>
            </a:r>
            <a:r>
              <a:rPr lang="sv-SE" dirty="0"/>
              <a:t>och </a:t>
            </a:r>
            <a:r>
              <a:rPr lang="sv-SE" dirty="0" smtClean="0"/>
              <a:t>ansvar</a:t>
            </a:r>
            <a:endParaRPr lang="sv-SE" dirty="0"/>
          </a:p>
        </p:txBody>
      </p:sp>
      <p:sp>
        <p:nvSpPr>
          <p:cNvPr id="3" name="Platshållare för innehåll 2"/>
          <p:cNvSpPr>
            <a:spLocks noGrp="1"/>
          </p:cNvSpPr>
          <p:nvPr>
            <p:ph idx="1"/>
          </p:nvPr>
        </p:nvSpPr>
        <p:spPr/>
        <p:txBody>
          <a:bodyPr/>
          <a:lstStyle/>
          <a:p>
            <a:r>
              <a:rPr lang="sv-SE" dirty="0" smtClean="0"/>
              <a:t>Alla behöver vara delaktiga i förändringsarbetet.</a:t>
            </a:r>
          </a:p>
          <a:p>
            <a:r>
              <a:rPr lang="sv-SE" dirty="0"/>
              <a:t>Genomsyra det dagliga </a:t>
            </a:r>
            <a:r>
              <a:rPr lang="sv-SE" dirty="0" smtClean="0"/>
              <a:t>arbetet</a:t>
            </a:r>
            <a:r>
              <a:rPr lang="sv-SE" dirty="0"/>
              <a:t> </a:t>
            </a:r>
            <a:r>
              <a:rPr lang="sv-SE" dirty="0" smtClean="0"/>
              <a:t>– kvalitet.</a:t>
            </a:r>
          </a:p>
          <a:p>
            <a:r>
              <a:rPr lang="sv-SE" dirty="0" smtClean="0"/>
              <a:t>Tydliga roller och tydligt ansvar: chefen, samordnare/gruppchef och omsorgspersonal.</a:t>
            </a:r>
          </a:p>
          <a:p>
            <a:endParaRPr lang="sv-SE" dirty="0" smtClean="0"/>
          </a:p>
          <a:p>
            <a:r>
              <a:rPr lang="sv-SE" dirty="0" smtClean="0"/>
              <a:t>Stötta, ge tid och förutsättningar, uppmuntra och motivera – varaktighet.</a:t>
            </a:r>
            <a:endParaRPr lang="sv-SE" dirty="0"/>
          </a:p>
          <a:p>
            <a:pPr marL="0" indent="0">
              <a:buNone/>
            </a:pPr>
            <a:endParaRPr lang="sv-SE" dirty="0" smtClean="0"/>
          </a:p>
          <a:p>
            <a:endParaRPr lang="sv-SE" dirty="0" smtClean="0"/>
          </a:p>
        </p:txBody>
      </p:sp>
    </p:spTree>
    <p:extLst>
      <p:ext uri="{BB962C8B-B14F-4D97-AF65-F5344CB8AC3E}">
        <p14:creationId xmlns:p14="http://schemas.microsoft.com/office/powerpoint/2010/main" val="495086440"/>
      </p:ext>
    </p:extLst>
  </p:cSld>
  <p:clrMapOvr>
    <a:masterClrMapping/>
  </p:clrMapOvr>
</p:sld>
</file>

<file path=ppt/theme/theme1.xml><?xml version="1.0" encoding="utf-8"?>
<a:theme xmlns:a="http://schemas.openxmlformats.org/drawingml/2006/main" name="Presentation idemönster">
  <a:themeElements>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idemönster</Template>
  <TotalTime>7810</TotalTime>
  <Words>1638</Words>
  <Application>Microsoft Office PowerPoint</Application>
  <PresentationFormat>Bildspel på skärmen (4:3)</PresentationFormat>
  <Paragraphs>268</Paragraphs>
  <Slides>34</Slides>
  <Notes>30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34</vt:i4>
      </vt:variant>
    </vt:vector>
  </HeadingPairs>
  <TitlesOfParts>
    <vt:vector size="43" baseType="lpstr">
      <vt:lpstr>ＭＳ Ｐゴシック</vt:lpstr>
      <vt:lpstr>Arial</vt:lpstr>
      <vt:lpstr>Calibri</vt:lpstr>
      <vt:lpstr>Courier New</vt:lpstr>
      <vt:lpstr>Georgia</vt:lpstr>
      <vt:lpstr>Helvetica</vt:lpstr>
      <vt:lpstr>Lucida Grande</vt:lpstr>
      <vt:lpstr>Wingdings</vt:lpstr>
      <vt:lpstr>Presentation idemönster</vt:lpstr>
      <vt:lpstr>PowerPoint-presentation</vt:lpstr>
      <vt:lpstr>Utbildningens upplägg och målsättning</vt:lpstr>
      <vt:lpstr>Utbildningens upplägg</vt:lpstr>
      <vt:lpstr>Utgångspunkt för införandet av IBIC</vt:lpstr>
      <vt:lpstr>Den nationella värdegrunden och IBIC  </vt:lpstr>
      <vt:lpstr>Värdighetsgarantier inom vårdboende</vt:lpstr>
      <vt:lpstr>Evidensbaserad praktik  </vt:lpstr>
      <vt:lpstr>Verksamhetsutveckling</vt:lpstr>
      <vt:lpstr>Att implementera ett nytt arbetssätt - roller och ansvar</vt:lpstr>
      <vt:lpstr> Individuella insatser inom äldreomsorgen med stöd av IBIC (Individens Behov I Centrum)</vt:lpstr>
      <vt:lpstr>Behovsinriktat arbetssätt</vt:lpstr>
      <vt:lpstr>Systematiskt arbetssätt</vt:lpstr>
      <vt:lpstr>Det ska bli bättre… För den äldre</vt:lpstr>
      <vt:lpstr>bättre……. för verksamheten</vt:lpstr>
      <vt:lpstr>och bättre…… för verksamhetsansvariga och beslutsfattare</vt:lpstr>
      <vt:lpstr>IBIC i socialtjänstens övergripande process</vt:lpstr>
      <vt:lpstr>Genomföra uppdraget</vt:lpstr>
      <vt:lpstr>Livsområden, Individens behov i centrum</vt:lpstr>
      <vt:lpstr>Livsområden</vt:lpstr>
      <vt:lpstr>Livsområden, forts.</vt:lpstr>
      <vt:lpstr>Livsområden, forts</vt:lpstr>
      <vt:lpstr>PowerPoint-presentation</vt:lpstr>
      <vt:lpstr>PowerPoint-presentation</vt:lpstr>
      <vt:lpstr>PowerPoint-presentation</vt:lpstr>
      <vt:lpstr>PowerPoint-presentation</vt:lpstr>
      <vt:lpstr>Implementering i pilotprojekten</vt:lpstr>
      <vt:lpstr>Erfarenheter från pilotprojekt Sandrino vad gäller införandet</vt:lpstr>
      <vt:lpstr>Erfarenheter från pilotprojektet Sandrino vad gäller att vidmakthålla arbetssättet</vt:lpstr>
      <vt:lpstr>Forts erfarenheter från pilotprojektet Sandrino vad gäller fortsatta utvecklingsområden</vt:lpstr>
      <vt:lpstr>Redskap för implementering</vt:lpstr>
      <vt:lpstr>På Sandrinoparken använder vi ett medvetet ordval</vt:lpstr>
      <vt:lpstr>PowerPoint-presentation</vt:lpstr>
      <vt:lpstr>Fortsatta planeringen</vt:lpstr>
      <vt:lpstr>Ytterligare information</vt:lpstr>
    </vt:vector>
  </TitlesOfParts>
  <Company>Linköpings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johsod</dc:creator>
  <cp:lastModifiedBy>Jangbrand Cassandra</cp:lastModifiedBy>
  <cp:revision>546</cp:revision>
  <cp:lastPrinted>2016-11-22T15:39:28Z</cp:lastPrinted>
  <dcterms:created xsi:type="dcterms:W3CDTF">2013-04-28T15:55:30Z</dcterms:created>
  <dcterms:modified xsi:type="dcterms:W3CDTF">2016-12-07T09:00:58Z</dcterms:modified>
</cp:coreProperties>
</file>