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77" r:id="rId2"/>
    <p:sldId id="351" r:id="rId3"/>
    <p:sldId id="348" r:id="rId4"/>
    <p:sldId id="346" r:id="rId5"/>
    <p:sldId id="326" r:id="rId6"/>
    <p:sldId id="327" r:id="rId7"/>
    <p:sldId id="349" r:id="rId8"/>
    <p:sldId id="330" r:id="rId9"/>
    <p:sldId id="332" r:id="rId10"/>
    <p:sldId id="280" r:id="rId11"/>
    <p:sldId id="281" r:id="rId12"/>
    <p:sldId id="350" r:id="rId13"/>
    <p:sldId id="354" r:id="rId14"/>
    <p:sldId id="313" r:id="rId15"/>
    <p:sldId id="342" r:id="rId16"/>
    <p:sldId id="338" r:id="rId17"/>
    <p:sldId id="282" r:id="rId18"/>
    <p:sldId id="283" r:id="rId19"/>
    <p:sldId id="312" r:id="rId20"/>
    <p:sldId id="284" r:id="rId21"/>
    <p:sldId id="314" r:id="rId22"/>
    <p:sldId id="285" r:id="rId23"/>
    <p:sldId id="287" r:id="rId24"/>
    <p:sldId id="315" r:id="rId25"/>
    <p:sldId id="286" r:id="rId26"/>
    <p:sldId id="335" r:id="rId27"/>
    <p:sldId id="308" r:id="rId28"/>
    <p:sldId id="355" r:id="rId29"/>
    <p:sldId id="336" r:id="rId30"/>
    <p:sldId id="353" r:id="rId31"/>
    <p:sldId id="288" r:id="rId32"/>
    <p:sldId id="291" r:id="rId33"/>
    <p:sldId id="337" r:id="rId34"/>
    <p:sldId id="298" r:id="rId35"/>
    <p:sldId id="299" r:id="rId36"/>
    <p:sldId id="305" r:id="rId37"/>
    <p:sldId id="343" r:id="rId38"/>
    <p:sldId id="301" r:id="rId39"/>
    <p:sldId id="303" r:id="rId40"/>
    <p:sldId id="340" r:id="rId41"/>
    <p:sldId id="339" r:id="rId42"/>
    <p:sldId id="302" r:id="rId43"/>
    <p:sldId id="344" r:id="rId44"/>
    <p:sldId id="307" r:id="rId45"/>
    <p:sldId id="318" r:id="rId46"/>
    <p:sldId id="323" r:id="rId47"/>
    <p:sldId id="319" r:id="rId48"/>
    <p:sldId id="320" r:id="rId49"/>
    <p:sldId id="322" r:id="rId50"/>
    <p:sldId id="324" r:id="rId51"/>
    <p:sldId id="311" r:id="rId52"/>
  </p:sldIdLst>
  <p:sldSz cx="9144000" cy="6858000" type="screen4x3"/>
  <p:notesSz cx="6797675" cy="9926638"/>
  <p:defaultTextStyle>
    <a:defPPr>
      <a:defRPr lang="sv-SE"/>
    </a:defPPr>
    <a:lvl1pPr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kern="1200">
        <a:solidFill>
          <a:schemeClr val="tx1"/>
        </a:solidFill>
        <a:latin typeface="Georgia"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6400" cy="496888"/>
          </a:xfrm>
          <a:prstGeom prst="rect">
            <a:avLst/>
          </a:prstGeom>
        </p:spPr>
        <p:txBody>
          <a:bodyPr vert="horz" lIns="91431" tIns="45715" rIns="91431" bIns="45715" rtlCol="0"/>
          <a:lstStyle>
            <a:lvl1pPr algn="l">
              <a:defRPr sz="1200"/>
            </a:lvl1pPr>
          </a:lstStyle>
          <a:p>
            <a:endParaRPr lang="sv-SE"/>
          </a:p>
        </p:txBody>
      </p:sp>
      <p:sp>
        <p:nvSpPr>
          <p:cNvPr id="3" name="Platshållare för datum 2"/>
          <p:cNvSpPr>
            <a:spLocks noGrp="1"/>
          </p:cNvSpPr>
          <p:nvPr>
            <p:ph type="dt" sz="quarter" idx="1"/>
          </p:nvPr>
        </p:nvSpPr>
        <p:spPr>
          <a:xfrm>
            <a:off x="3849688" y="1"/>
            <a:ext cx="2946400" cy="496888"/>
          </a:xfrm>
          <a:prstGeom prst="rect">
            <a:avLst/>
          </a:prstGeom>
        </p:spPr>
        <p:txBody>
          <a:bodyPr vert="horz" lIns="91431" tIns="45715" rIns="91431" bIns="45715" rtlCol="0"/>
          <a:lstStyle>
            <a:lvl1pPr algn="r">
              <a:defRPr sz="1200"/>
            </a:lvl1pPr>
          </a:lstStyle>
          <a:p>
            <a:fld id="{F3BEB30A-F4D9-4093-9E3D-1F316C7CDEB1}" type="datetimeFigureOut">
              <a:rPr lang="sv-SE" smtClean="0"/>
              <a:pPr/>
              <a:t>2019-10-10</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31" tIns="45715" rIns="91431" bIns="45715"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lIns="91431" tIns="45715" rIns="91431" bIns="45715" rtlCol="0" anchor="b"/>
          <a:lstStyle>
            <a:lvl1pPr algn="r">
              <a:defRPr sz="1200"/>
            </a:lvl1pPr>
          </a:lstStyle>
          <a:p>
            <a:fld id="{5B2AC74C-1393-4EAB-9C1D-B4B066B892B2}" type="slidenum">
              <a:rPr lang="sv-SE" smtClean="0"/>
              <a:pPr/>
              <a:t>‹#›</a:t>
            </a:fld>
            <a:endParaRPr lang="sv-SE"/>
          </a:p>
        </p:txBody>
      </p:sp>
    </p:spTree>
    <p:extLst>
      <p:ext uri="{BB962C8B-B14F-4D97-AF65-F5344CB8AC3E}">
        <p14:creationId xmlns:p14="http://schemas.microsoft.com/office/powerpoint/2010/main" val="1109705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1"/>
            <a:ext cx="2945659" cy="496332"/>
          </a:xfrm>
          <a:prstGeom prst="rect">
            <a:avLst/>
          </a:prstGeom>
        </p:spPr>
        <p:txBody>
          <a:bodyPr vert="horz" lIns="91431" tIns="45715" rIns="91431" bIns="45715" rtlCol="0"/>
          <a:lstStyle>
            <a:lvl1pPr algn="l">
              <a:defRPr sz="1200">
                <a:latin typeface="Calibri" charset="0"/>
                <a:ea typeface="ＭＳ Ｐゴシック" charset="0"/>
                <a:cs typeface="ＭＳ Ｐゴシック" charset="0"/>
              </a:defRPr>
            </a:lvl1pPr>
          </a:lstStyle>
          <a:p>
            <a:pPr>
              <a:defRPr/>
            </a:pPr>
            <a:endParaRPr lang="sv-SE"/>
          </a:p>
        </p:txBody>
      </p:sp>
      <p:sp>
        <p:nvSpPr>
          <p:cNvPr id="3" name="Platshållare för datum 2"/>
          <p:cNvSpPr>
            <a:spLocks noGrp="1"/>
          </p:cNvSpPr>
          <p:nvPr>
            <p:ph type="dt" idx="1"/>
          </p:nvPr>
        </p:nvSpPr>
        <p:spPr>
          <a:xfrm>
            <a:off x="3850444" y="1"/>
            <a:ext cx="2945659" cy="496332"/>
          </a:xfrm>
          <a:prstGeom prst="rect">
            <a:avLst/>
          </a:prstGeom>
        </p:spPr>
        <p:txBody>
          <a:bodyPr vert="horz" lIns="91431" tIns="45715" rIns="91431" bIns="45715" rtlCol="0"/>
          <a:lstStyle>
            <a:lvl1pPr algn="r">
              <a:defRPr sz="1200" smtClean="0">
                <a:latin typeface="Calibri" charset="0"/>
                <a:ea typeface="ＭＳ Ｐゴシック" charset="0"/>
                <a:cs typeface="ＭＳ Ｐゴシック" charset="0"/>
              </a:defRPr>
            </a:lvl1pPr>
          </a:lstStyle>
          <a:p>
            <a:pPr>
              <a:defRPr/>
            </a:pPr>
            <a:fld id="{70CA4327-488F-432B-B564-5D9FD899FF4E}" type="datetimeFigureOut">
              <a:rPr lang="sv-SE"/>
              <a:pPr>
                <a:defRPr/>
              </a:pPr>
              <a:t>2019-10-10</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1" tIns="45715" rIns="91431" bIns="45715" rtlCol="0" anchor="ctr"/>
          <a:lstStyle/>
          <a:p>
            <a:pPr lvl="0"/>
            <a:endParaRPr lang="sv-SE" noProof="0"/>
          </a:p>
        </p:txBody>
      </p:sp>
      <p:sp>
        <p:nvSpPr>
          <p:cNvPr id="5" name="Platshållare för anteckningar 4"/>
          <p:cNvSpPr>
            <a:spLocks noGrp="1"/>
          </p:cNvSpPr>
          <p:nvPr>
            <p:ph type="body" sz="quarter" idx="3"/>
          </p:nvPr>
        </p:nvSpPr>
        <p:spPr>
          <a:xfrm>
            <a:off x="679768" y="4715154"/>
            <a:ext cx="5438140" cy="4466987"/>
          </a:xfrm>
          <a:prstGeom prst="rect">
            <a:avLst/>
          </a:prstGeom>
        </p:spPr>
        <p:txBody>
          <a:bodyPr vert="horz" lIns="91431" tIns="45715" rIns="91431" bIns="45715" rtlCol="0">
            <a:normAutofit/>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6" name="Platshållare för sidfot 5"/>
          <p:cNvSpPr>
            <a:spLocks noGrp="1"/>
          </p:cNvSpPr>
          <p:nvPr>
            <p:ph type="ftr" sz="quarter" idx="4"/>
          </p:nvPr>
        </p:nvSpPr>
        <p:spPr>
          <a:xfrm>
            <a:off x="1" y="9428584"/>
            <a:ext cx="2945659" cy="496332"/>
          </a:xfrm>
          <a:prstGeom prst="rect">
            <a:avLst/>
          </a:prstGeom>
        </p:spPr>
        <p:txBody>
          <a:bodyPr vert="horz" lIns="91431" tIns="45715" rIns="91431" bIns="45715" rtlCol="0" anchor="b"/>
          <a:lstStyle>
            <a:lvl1pPr algn="l">
              <a:defRPr sz="1200">
                <a:latin typeface="Calibri" charset="0"/>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5"/>
          </p:nvPr>
        </p:nvSpPr>
        <p:spPr>
          <a:xfrm>
            <a:off x="3850444" y="9428584"/>
            <a:ext cx="2945659" cy="496332"/>
          </a:xfrm>
          <a:prstGeom prst="rect">
            <a:avLst/>
          </a:prstGeom>
        </p:spPr>
        <p:txBody>
          <a:bodyPr vert="horz" lIns="91431" tIns="45715" rIns="91431" bIns="45715" rtlCol="0" anchor="b"/>
          <a:lstStyle>
            <a:lvl1pPr algn="r">
              <a:defRPr sz="1200" smtClean="0">
                <a:latin typeface="Calibri" charset="0"/>
                <a:ea typeface="ＭＳ Ｐゴシック" charset="0"/>
                <a:cs typeface="ＭＳ Ｐゴシック" charset="0"/>
              </a:defRPr>
            </a:lvl1pPr>
          </a:lstStyle>
          <a:p>
            <a:pPr>
              <a:defRPr/>
            </a:pPr>
            <a:fld id="{66B251DF-595D-457F-B839-250E4D015FF1}" type="slidenum">
              <a:rPr lang="sv-SE"/>
              <a:pPr>
                <a:defRPr/>
              </a:pPr>
              <a:t>‹#›</a:t>
            </a:fld>
            <a:endParaRPr lang="sv-SE"/>
          </a:p>
        </p:txBody>
      </p:sp>
    </p:spTree>
    <p:extLst>
      <p:ext uri="{BB962C8B-B14F-4D97-AF65-F5344CB8AC3E}">
        <p14:creationId xmlns:p14="http://schemas.microsoft.com/office/powerpoint/2010/main" val="4682583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a:t>
            </a:fld>
            <a:endParaRPr lang="sv-SE"/>
          </a:p>
        </p:txBody>
      </p:sp>
    </p:spTree>
    <p:extLst>
      <p:ext uri="{BB962C8B-B14F-4D97-AF65-F5344CB8AC3E}">
        <p14:creationId xmlns:p14="http://schemas.microsoft.com/office/powerpoint/2010/main" val="2634543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a:ln/>
        </p:spPr>
      </p:sp>
      <p:sp>
        <p:nvSpPr>
          <p:cNvPr id="33795" name="Platshållare för anteckningar 2"/>
          <p:cNvSpPr>
            <a:spLocks noGrp="1"/>
          </p:cNvSpPr>
          <p:nvPr>
            <p:ph type="body" idx="1"/>
          </p:nvPr>
        </p:nvSpPr>
        <p:spPr>
          <a:noFill/>
          <a:ln/>
        </p:spPr>
        <p:txBody>
          <a:bodyPr/>
          <a:lstStyle/>
          <a:p>
            <a:r>
              <a:rPr lang="sv-SE" dirty="0" smtClean="0"/>
              <a:t>PWN</a:t>
            </a:r>
          </a:p>
        </p:txBody>
      </p:sp>
      <p:sp>
        <p:nvSpPr>
          <p:cNvPr id="33796" name="Platshållare för bildnummer 3"/>
          <p:cNvSpPr>
            <a:spLocks noGrp="1"/>
          </p:cNvSpPr>
          <p:nvPr>
            <p:ph type="sldNum" sz="quarter" idx="5"/>
          </p:nvPr>
        </p:nvSpPr>
        <p:spPr>
          <a:noFill/>
        </p:spPr>
        <p:txBody>
          <a:bodyPr/>
          <a:lstStyle/>
          <a:p>
            <a:fld id="{CD0FA318-DC22-4F47-AE9E-78173B5B5701}" type="slidenum">
              <a:rPr lang="sv-SE" smtClean="0">
                <a:latin typeface="Times New Roman" pitchFamily="18" charset="0"/>
              </a:rPr>
              <a:pPr/>
              <a:t>17</a:t>
            </a:fld>
            <a:endParaRPr lang="sv-SE" smtClean="0">
              <a:latin typeface="Times New Roman" pitchFamily="18" charset="0"/>
            </a:endParaRPr>
          </a:p>
        </p:txBody>
      </p:sp>
    </p:spTree>
    <p:extLst>
      <p:ext uri="{BB962C8B-B14F-4D97-AF65-F5344CB8AC3E}">
        <p14:creationId xmlns:p14="http://schemas.microsoft.com/office/powerpoint/2010/main" val="1251289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18</a:t>
            </a:fld>
            <a:endParaRPr lang="sv-SE"/>
          </a:p>
        </p:txBody>
      </p:sp>
    </p:spTree>
    <p:extLst>
      <p:ext uri="{BB962C8B-B14F-4D97-AF65-F5344CB8AC3E}">
        <p14:creationId xmlns:p14="http://schemas.microsoft.com/office/powerpoint/2010/main" val="416962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19</a:t>
            </a:fld>
            <a:endParaRPr lang="sv-SE"/>
          </a:p>
        </p:txBody>
      </p:sp>
    </p:spTree>
    <p:extLst>
      <p:ext uri="{BB962C8B-B14F-4D97-AF65-F5344CB8AC3E}">
        <p14:creationId xmlns:p14="http://schemas.microsoft.com/office/powerpoint/2010/main" val="1558016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20</a:t>
            </a:fld>
            <a:endParaRPr lang="sv-SE"/>
          </a:p>
        </p:txBody>
      </p:sp>
    </p:spTree>
    <p:extLst>
      <p:ext uri="{BB962C8B-B14F-4D97-AF65-F5344CB8AC3E}">
        <p14:creationId xmlns:p14="http://schemas.microsoft.com/office/powerpoint/2010/main" val="833483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fld id="{B206F395-BA82-49FC-8809-2F3CB0B5B036}" type="slidenum">
              <a:rPr lang="sv-SE" smtClean="0"/>
              <a:pPr/>
              <a:t>21</a:t>
            </a:fld>
            <a:endParaRPr lang="sv-SE"/>
          </a:p>
        </p:txBody>
      </p:sp>
    </p:spTree>
    <p:extLst>
      <p:ext uri="{BB962C8B-B14F-4D97-AF65-F5344CB8AC3E}">
        <p14:creationId xmlns:p14="http://schemas.microsoft.com/office/powerpoint/2010/main" val="395029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Monica</a:t>
            </a:r>
            <a:endParaRPr lang="sv-SE" dirty="0"/>
          </a:p>
        </p:txBody>
      </p:sp>
      <p:sp>
        <p:nvSpPr>
          <p:cNvPr id="4" name="Platshållare för bildnummer 3"/>
          <p:cNvSpPr>
            <a:spLocks noGrp="1"/>
          </p:cNvSpPr>
          <p:nvPr>
            <p:ph type="sldNum" sz="quarter" idx="10"/>
          </p:nvPr>
        </p:nvSpPr>
        <p:spPr/>
        <p:txBody>
          <a:bodyPr/>
          <a:lstStyle/>
          <a:p>
            <a:fld id="{B206F395-BA82-49FC-8809-2F3CB0B5B036}" type="slidenum">
              <a:rPr lang="sv-SE" smtClean="0"/>
              <a:pPr/>
              <a:t>24</a:t>
            </a:fld>
            <a:endParaRPr lang="sv-SE"/>
          </a:p>
        </p:txBody>
      </p:sp>
    </p:spTree>
    <p:extLst>
      <p:ext uri="{BB962C8B-B14F-4D97-AF65-F5344CB8AC3E}">
        <p14:creationId xmlns:p14="http://schemas.microsoft.com/office/powerpoint/2010/main" val="87377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45</a:t>
            </a:fld>
            <a:endParaRPr lang="sv-SE"/>
          </a:p>
        </p:txBody>
      </p:sp>
    </p:spTree>
    <p:extLst>
      <p:ext uri="{BB962C8B-B14F-4D97-AF65-F5344CB8AC3E}">
        <p14:creationId xmlns:p14="http://schemas.microsoft.com/office/powerpoint/2010/main" val="64400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a:t>
            </a:fld>
            <a:endParaRPr lang="sv-SE"/>
          </a:p>
        </p:txBody>
      </p:sp>
    </p:spTree>
    <p:extLst>
      <p:ext uri="{BB962C8B-B14F-4D97-AF65-F5344CB8AC3E}">
        <p14:creationId xmlns:p14="http://schemas.microsoft.com/office/powerpoint/2010/main" val="1651273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4</a:t>
            </a:fld>
            <a:endParaRPr lang="sv-SE"/>
          </a:p>
        </p:txBody>
      </p:sp>
    </p:spTree>
    <p:extLst>
      <p:ext uri="{BB962C8B-B14F-4D97-AF65-F5344CB8AC3E}">
        <p14:creationId xmlns:p14="http://schemas.microsoft.com/office/powerpoint/2010/main" val="110158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6</a:t>
            </a:fld>
            <a:endParaRPr lang="sv-SE"/>
          </a:p>
        </p:txBody>
      </p:sp>
    </p:spTree>
    <p:extLst>
      <p:ext uri="{BB962C8B-B14F-4D97-AF65-F5344CB8AC3E}">
        <p14:creationId xmlns:p14="http://schemas.microsoft.com/office/powerpoint/2010/main" val="125246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7</a:t>
            </a:fld>
            <a:endParaRPr lang="sv-SE"/>
          </a:p>
        </p:txBody>
      </p:sp>
    </p:spTree>
    <p:extLst>
      <p:ext uri="{BB962C8B-B14F-4D97-AF65-F5344CB8AC3E}">
        <p14:creationId xmlns:p14="http://schemas.microsoft.com/office/powerpoint/2010/main" val="2580543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tshållare för bildobjekt 1"/>
          <p:cNvSpPr>
            <a:spLocks noGrp="1" noRot="1" noChangeAspect="1" noTextEdit="1"/>
          </p:cNvSpPr>
          <p:nvPr>
            <p:ph type="sldImg"/>
          </p:nvPr>
        </p:nvSpPr>
        <p:spPr>
          <a:ln/>
        </p:spPr>
      </p:sp>
      <p:sp>
        <p:nvSpPr>
          <p:cNvPr id="31747" name="Platshållare för anteckningar 2"/>
          <p:cNvSpPr>
            <a:spLocks noGrp="1"/>
          </p:cNvSpPr>
          <p:nvPr>
            <p:ph type="body" idx="1"/>
          </p:nvPr>
        </p:nvSpPr>
        <p:spPr>
          <a:noFill/>
          <a:ln/>
        </p:spPr>
        <p:txBody>
          <a:bodyPr/>
          <a:lstStyle/>
          <a:p>
            <a:r>
              <a:rPr lang="sv-SE" smtClean="0"/>
              <a:t>Inkommen handling</a:t>
            </a:r>
          </a:p>
          <a:p>
            <a:r>
              <a:rPr lang="sv-SE" smtClean="0"/>
              <a:t>Handlingar som skickas inom den egna myndigheten ska normalt sett inte anses inkomna, och de behöver därför inte diarieföras. De blir allmän handling om de ej rensas bort vid ärendets arkivering.</a:t>
            </a:r>
            <a:br>
              <a:rPr lang="sv-SE" smtClean="0"/>
            </a:br>
            <a:r>
              <a:rPr lang="sv-SE" smtClean="0"/>
              <a:t>Handlingar som skickas mellan olika kommunala bolag räknas som korrespondens mellan myndigheter.</a:t>
            </a:r>
          </a:p>
          <a:p>
            <a:endParaRPr lang="sv-SE" smtClean="0"/>
          </a:p>
          <a:p>
            <a:r>
              <a:rPr lang="sv-SE" smtClean="0"/>
              <a:t>En upprättad allmän handling måste ha färdigställts vid myndigheten. </a:t>
            </a:r>
          </a:p>
          <a:p>
            <a:r>
              <a:rPr lang="sv-SE" b="1" i="1" smtClean="0"/>
              <a:t>	</a:t>
            </a:r>
            <a:r>
              <a:rPr lang="sv-SE" smtClean="0"/>
              <a:t>Man skiljer mellan tre slag av upprättade handlingar:</a:t>
            </a:r>
          </a:p>
          <a:p>
            <a:r>
              <a:rPr lang="sv-SE" smtClean="0"/>
              <a:t>Med handlingar som har </a:t>
            </a:r>
            <a:r>
              <a:rPr lang="sv-SE" b="1" i="1" smtClean="0"/>
              <a:t>expedierats</a:t>
            </a:r>
            <a:r>
              <a:rPr lang="sv-SE" smtClean="0"/>
              <a:t> menas skrivelser, som har skickats iväg till en mottagare utanför myndigheten. Myndighetens arkivkopia blir då allmän handling.</a:t>
            </a:r>
            <a:r>
              <a:rPr lang="sv-SE" i="1" smtClean="0"/>
              <a:t>  </a:t>
            </a:r>
            <a:endParaRPr lang="sv-SE" smtClean="0"/>
          </a:p>
          <a:p>
            <a:r>
              <a:rPr lang="sv-SE" smtClean="0"/>
              <a:t>Handlingar som </a:t>
            </a:r>
            <a:r>
              <a:rPr lang="sv-SE" b="1" i="1" smtClean="0"/>
              <a:t>inte har expedierats men som tillhör ett visst ärende</a:t>
            </a:r>
            <a:r>
              <a:rPr lang="sv-SE" smtClean="0"/>
              <a:t> blir allmän först när ärendet har slutbehandlats.</a:t>
            </a:r>
          </a:p>
          <a:p>
            <a:r>
              <a:rPr lang="sv-SE" smtClean="0"/>
              <a:t>Handlingar som </a:t>
            </a:r>
            <a:r>
              <a:rPr lang="sv-SE" b="1" i="1" smtClean="0"/>
              <a:t>varken har expedierats eller hör till ett visst ärende</a:t>
            </a:r>
            <a:r>
              <a:rPr lang="sv-SE" smtClean="0"/>
              <a:t> blir allmänna när de har justerats eller färdigställts på något annat sätt t.ex. PM, protokoll och rapporter.</a:t>
            </a:r>
          </a:p>
          <a:p>
            <a:endParaRPr lang="sv-SE" smtClean="0"/>
          </a:p>
          <a:p>
            <a:endParaRPr lang="sv-SE" smtClean="0"/>
          </a:p>
        </p:txBody>
      </p:sp>
      <p:sp>
        <p:nvSpPr>
          <p:cNvPr id="31748" name="Platshållare för bildnummer 3"/>
          <p:cNvSpPr>
            <a:spLocks noGrp="1"/>
          </p:cNvSpPr>
          <p:nvPr>
            <p:ph type="sldNum" sz="quarter" idx="5"/>
          </p:nvPr>
        </p:nvSpPr>
        <p:spPr>
          <a:noFill/>
        </p:spPr>
        <p:txBody>
          <a:bodyPr/>
          <a:lstStyle/>
          <a:p>
            <a:fld id="{F269939C-CCF2-4935-AF39-E6E94B6691E4}" type="slidenum">
              <a:rPr lang="sv-SE" smtClean="0">
                <a:latin typeface="Times New Roman" pitchFamily="18" charset="0"/>
              </a:rPr>
              <a:pPr/>
              <a:t>10</a:t>
            </a:fld>
            <a:endParaRPr lang="sv-SE" smtClean="0">
              <a:latin typeface="Times New Roman" pitchFamily="18" charset="0"/>
            </a:endParaRPr>
          </a:p>
        </p:txBody>
      </p:sp>
    </p:spTree>
    <p:extLst>
      <p:ext uri="{BB962C8B-B14F-4D97-AF65-F5344CB8AC3E}">
        <p14:creationId xmlns:p14="http://schemas.microsoft.com/office/powerpoint/2010/main" val="281144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tshållare för bildobjekt 1"/>
          <p:cNvSpPr>
            <a:spLocks noGrp="1" noRot="1" noChangeAspect="1" noTextEdit="1"/>
          </p:cNvSpPr>
          <p:nvPr>
            <p:ph type="sldImg"/>
          </p:nvPr>
        </p:nvSpPr>
        <p:spPr>
          <a:ln/>
        </p:spPr>
      </p:sp>
      <p:sp>
        <p:nvSpPr>
          <p:cNvPr id="32771" name="Platshållare för anteckningar 2"/>
          <p:cNvSpPr>
            <a:spLocks noGrp="1"/>
          </p:cNvSpPr>
          <p:nvPr>
            <p:ph type="body" idx="1"/>
          </p:nvPr>
        </p:nvSpPr>
        <p:spPr>
          <a:noFill/>
          <a:ln/>
        </p:spPr>
        <p:txBody>
          <a:bodyPr/>
          <a:lstStyle/>
          <a:p>
            <a:r>
              <a:rPr lang="sv-SE" smtClean="0"/>
              <a:t>Inkommen handling</a:t>
            </a:r>
          </a:p>
          <a:p>
            <a:r>
              <a:rPr lang="sv-SE" smtClean="0"/>
              <a:t>Handlingar som skickas inom den egna myndigheten ska normalt sett inte anses inkomna, och de behöver därför inte diarieföras. De blir allmän handling om de ej rensas bort vid ärendets arkivering.</a:t>
            </a:r>
            <a:br>
              <a:rPr lang="sv-SE" smtClean="0"/>
            </a:br>
            <a:r>
              <a:rPr lang="sv-SE" smtClean="0"/>
              <a:t>Handlingar som skickas mellan olika kommunala bolag räknas som korrespondens mellan myndigheter.</a:t>
            </a:r>
          </a:p>
          <a:p>
            <a:endParaRPr lang="sv-SE" smtClean="0"/>
          </a:p>
          <a:p>
            <a:r>
              <a:rPr lang="sv-SE" smtClean="0"/>
              <a:t>En upprättad allmän handling måste ha färdigställts vid myndigheten. </a:t>
            </a:r>
          </a:p>
          <a:p>
            <a:r>
              <a:rPr lang="sv-SE" b="1" i="1" smtClean="0"/>
              <a:t>	</a:t>
            </a:r>
            <a:r>
              <a:rPr lang="sv-SE" smtClean="0"/>
              <a:t>Man skiljer mellan tre slag av upprättade handlingar:</a:t>
            </a:r>
          </a:p>
          <a:p>
            <a:r>
              <a:rPr lang="sv-SE" smtClean="0"/>
              <a:t>Med handlingar som har </a:t>
            </a:r>
            <a:r>
              <a:rPr lang="sv-SE" b="1" i="1" smtClean="0"/>
              <a:t>expedierats</a:t>
            </a:r>
            <a:r>
              <a:rPr lang="sv-SE" smtClean="0"/>
              <a:t> menas skrivelser, som har skickats iväg till en mottagare utanför myndigheten. Myndighetens arkivkopia blir då allmän handling.</a:t>
            </a:r>
            <a:r>
              <a:rPr lang="sv-SE" i="1" smtClean="0"/>
              <a:t>  </a:t>
            </a:r>
            <a:endParaRPr lang="sv-SE" smtClean="0"/>
          </a:p>
          <a:p>
            <a:r>
              <a:rPr lang="sv-SE" smtClean="0"/>
              <a:t>Handlingar som </a:t>
            </a:r>
            <a:r>
              <a:rPr lang="sv-SE" b="1" i="1" smtClean="0"/>
              <a:t>inte har expedierats men som tillhör ett visst ärende</a:t>
            </a:r>
            <a:r>
              <a:rPr lang="sv-SE" smtClean="0"/>
              <a:t> blir allmän först när ärendet har slutbehandlats.</a:t>
            </a:r>
          </a:p>
          <a:p>
            <a:r>
              <a:rPr lang="sv-SE" smtClean="0"/>
              <a:t>Handlingar som </a:t>
            </a:r>
            <a:r>
              <a:rPr lang="sv-SE" b="1" i="1" smtClean="0"/>
              <a:t>varken har expedierats eller hör till ett visst ärende</a:t>
            </a:r>
            <a:r>
              <a:rPr lang="sv-SE" smtClean="0"/>
              <a:t> blir allmänna när de har justerats eller färdigställts på något annat sätt t.ex. PM, protokoll och rapporter.</a:t>
            </a:r>
          </a:p>
          <a:p>
            <a:endParaRPr lang="sv-SE" smtClean="0"/>
          </a:p>
          <a:p>
            <a:endParaRPr lang="sv-SE" smtClean="0"/>
          </a:p>
        </p:txBody>
      </p:sp>
      <p:sp>
        <p:nvSpPr>
          <p:cNvPr id="32772" name="Platshållare för bildnummer 3"/>
          <p:cNvSpPr>
            <a:spLocks noGrp="1"/>
          </p:cNvSpPr>
          <p:nvPr>
            <p:ph type="sldNum" sz="quarter" idx="5"/>
          </p:nvPr>
        </p:nvSpPr>
        <p:spPr>
          <a:noFill/>
        </p:spPr>
        <p:txBody>
          <a:bodyPr/>
          <a:lstStyle/>
          <a:p>
            <a:fld id="{67DC5F4B-FCBA-498B-B06D-3B412E38269D}" type="slidenum">
              <a:rPr lang="sv-SE" smtClean="0">
                <a:latin typeface="Times New Roman" pitchFamily="18" charset="0"/>
              </a:rPr>
              <a:pPr/>
              <a:t>11</a:t>
            </a:fld>
            <a:endParaRPr lang="sv-SE" smtClean="0">
              <a:latin typeface="Times New Roman" pitchFamily="18" charset="0"/>
            </a:endParaRPr>
          </a:p>
        </p:txBody>
      </p:sp>
    </p:spTree>
    <p:extLst>
      <p:ext uri="{BB962C8B-B14F-4D97-AF65-F5344CB8AC3E}">
        <p14:creationId xmlns:p14="http://schemas.microsoft.com/office/powerpoint/2010/main" val="1463668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sv-SE" altLang="sv-SE" smtClean="0"/>
          </a:p>
        </p:txBody>
      </p:sp>
      <p:sp>
        <p:nvSpPr>
          <p:cNvPr id="5222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409" eaLnBrk="0" hangingPunct="0">
              <a:defRPr>
                <a:solidFill>
                  <a:schemeClr val="tx1"/>
                </a:solidFill>
                <a:latin typeface="Calibri" panose="020F0502020204030204" pitchFamily="34" charset="0"/>
                <a:ea typeface="ＭＳ Ｐゴシック" panose="020B0600070205080204" pitchFamily="34" charset="-128"/>
              </a:defRPr>
            </a:lvl1pPr>
            <a:lvl2pPr marL="742727" indent="-285664" defTabSz="928409" eaLnBrk="0" hangingPunct="0">
              <a:defRPr>
                <a:solidFill>
                  <a:schemeClr val="tx1"/>
                </a:solidFill>
                <a:latin typeface="Calibri" panose="020F0502020204030204" pitchFamily="34" charset="0"/>
                <a:ea typeface="ＭＳ Ｐゴシック" panose="020B0600070205080204" pitchFamily="34" charset="-128"/>
              </a:defRPr>
            </a:lvl2pPr>
            <a:lvl3pPr marL="1142657" indent="-228531" defTabSz="928409" eaLnBrk="0" hangingPunct="0">
              <a:defRPr>
                <a:solidFill>
                  <a:schemeClr val="tx1"/>
                </a:solidFill>
                <a:latin typeface="Calibri" panose="020F0502020204030204" pitchFamily="34" charset="0"/>
                <a:ea typeface="ＭＳ Ｐゴシック" panose="020B0600070205080204" pitchFamily="34" charset="-128"/>
              </a:defRPr>
            </a:lvl3pPr>
            <a:lvl4pPr marL="1599720" indent="-228531" defTabSz="928409" eaLnBrk="0" hangingPunct="0">
              <a:defRPr>
                <a:solidFill>
                  <a:schemeClr val="tx1"/>
                </a:solidFill>
                <a:latin typeface="Calibri" panose="020F0502020204030204" pitchFamily="34" charset="0"/>
                <a:ea typeface="ＭＳ Ｐゴシック" panose="020B0600070205080204" pitchFamily="34" charset="-128"/>
              </a:defRPr>
            </a:lvl4pPr>
            <a:lvl5pPr marL="2056783" indent="-228531" defTabSz="928409" eaLnBrk="0" hangingPunct="0">
              <a:defRPr>
                <a:solidFill>
                  <a:schemeClr val="tx1"/>
                </a:solidFill>
                <a:latin typeface="Calibri" panose="020F0502020204030204" pitchFamily="34" charset="0"/>
                <a:ea typeface="ＭＳ Ｐゴシック" panose="020B0600070205080204" pitchFamily="34" charset="-128"/>
              </a:defRPr>
            </a:lvl5pPr>
            <a:lvl6pPr marL="2513846"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0908"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7971"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5034" indent="-228531" defTabSz="928409"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fld id="{0792FC0B-F4A0-4F2A-B578-2F80B9726406}" type="slidenum">
              <a:rPr lang="sv-SE" altLang="sv-SE">
                <a:latin typeface="Times New Roman" panose="02020603050405020304" pitchFamily="18" charset="0"/>
              </a:rPr>
              <a:pPr eaLnBrk="1" hangingPunct="1"/>
              <a:t>12</a:t>
            </a:fld>
            <a:endParaRPr lang="sv-SE" altLang="sv-SE">
              <a:latin typeface="Times New Roman" panose="02020603050405020304" pitchFamily="18" charset="0"/>
            </a:endParaRPr>
          </a:p>
        </p:txBody>
      </p:sp>
    </p:spTree>
    <p:extLst>
      <p:ext uri="{BB962C8B-B14F-4D97-AF65-F5344CB8AC3E}">
        <p14:creationId xmlns:p14="http://schemas.microsoft.com/office/powerpoint/2010/main" val="3626637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PWN</a:t>
            </a:r>
            <a:endParaRPr lang="sv-SE" dirty="0"/>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16</a:t>
            </a:fld>
            <a:endParaRPr lang="sv-SE"/>
          </a:p>
        </p:txBody>
      </p:sp>
    </p:spTree>
    <p:extLst>
      <p:ext uri="{BB962C8B-B14F-4D97-AF65-F5344CB8AC3E}">
        <p14:creationId xmlns:p14="http://schemas.microsoft.com/office/powerpoint/2010/main" val="4901815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 Där ideér blir verklighe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innehållsdela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00775"/>
            <a:ext cx="1601787" cy="511175"/>
          </a:xfrm>
          <a:prstGeom prst="rect">
            <a:avLst/>
          </a:prstGeom>
          <a:noFill/>
          <a:ln w="9525">
            <a:noFill/>
            <a:miter lim="800000"/>
            <a:headEnd/>
            <a:tailEnd/>
          </a:ln>
        </p:spPr>
      </p:pic>
      <p:sp>
        <p:nvSpPr>
          <p:cNvPr id="2"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2" name="Platshållare för innehåll 2"/>
          <p:cNvSpPr>
            <a:spLocks noGrp="1"/>
          </p:cNvSpPr>
          <p:nvPr>
            <p:ph idx="1"/>
          </p:nvPr>
        </p:nvSpPr>
        <p:spPr>
          <a:xfrm>
            <a:off x="684212" y="1600200"/>
            <a:ext cx="3716476"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13" name="Platshållare för innehåll 2"/>
          <p:cNvSpPr>
            <a:spLocks noGrp="1"/>
          </p:cNvSpPr>
          <p:nvPr>
            <p:ph idx="16"/>
          </p:nvPr>
        </p:nvSpPr>
        <p:spPr>
          <a:xfrm>
            <a:off x="4671736" y="1600200"/>
            <a:ext cx="3716476"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8"/>
          <p:cNvSpPr>
            <a:spLocks noGrp="1"/>
          </p:cNvSpPr>
          <p:nvPr>
            <p:ph type="dt" sz="half" idx="17"/>
          </p:nvPr>
        </p:nvSpPr>
        <p:spPr/>
        <p:txBody>
          <a:bodyPr/>
          <a:lstStyle>
            <a:lvl1pPr>
              <a:defRPr smtClean="0"/>
            </a:lvl1pPr>
          </a:lstStyle>
          <a:p>
            <a:pPr>
              <a:defRPr/>
            </a:pPr>
            <a:fld id="{2438279E-ED7D-4F73-BEC0-6BA6E17B03A5}" type="datetime1">
              <a:rPr lang="sv-SE" smtClean="0"/>
              <a:t>2019-10-10</a:t>
            </a:fld>
            <a:endParaRPr lang="sv-SE" dirty="0"/>
          </a:p>
        </p:txBody>
      </p:sp>
      <p:sp>
        <p:nvSpPr>
          <p:cNvPr id="7" name="Platshållare för sidfot 9"/>
          <p:cNvSpPr>
            <a:spLocks noGrp="1"/>
          </p:cNvSpPr>
          <p:nvPr>
            <p:ph type="ftr" sz="quarter" idx="18"/>
          </p:nvPr>
        </p:nvSpPr>
        <p:spPr/>
        <p:txBody>
          <a:bodyPr/>
          <a:lstStyle>
            <a:lvl1pPr>
              <a:defRPr smtClean="0"/>
            </a:lvl1pPr>
          </a:lstStyle>
          <a:p>
            <a:pPr>
              <a:defRPr/>
            </a:pPr>
            <a:r>
              <a:rPr lang="sv-SE" smtClean="0"/>
              <a:t>Grundutbildning för arkivredogörare</a:t>
            </a:r>
            <a:endParaRPr lang="sv-SE" dirty="0"/>
          </a:p>
        </p:txBody>
      </p:sp>
      <p:sp>
        <p:nvSpPr>
          <p:cNvPr id="8" name="Platshållare för bildnummer 10"/>
          <p:cNvSpPr>
            <a:spLocks noGrp="1"/>
          </p:cNvSpPr>
          <p:nvPr>
            <p:ph type="sldNum" sz="quarter" idx="19"/>
          </p:nvPr>
        </p:nvSpPr>
        <p:spPr/>
        <p:txBody>
          <a:bodyPr/>
          <a:lstStyle>
            <a:lvl1pPr>
              <a:defRPr/>
            </a:lvl1pPr>
          </a:lstStyle>
          <a:p>
            <a:pPr>
              <a:defRPr/>
            </a:pPr>
            <a:fld id="{350111C8-1A68-46E2-A006-67F1E20FF11D}" type="slidenum">
              <a:rPr lang="sv-SE"/>
              <a:pPr>
                <a:defRPr/>
              </a:pPr>
              <a:t>‹#›</a:t>
            </a:fld>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ämförels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3" name="Platshållare för text 2"/>
          <p:cNvSpPr>
            <a:spLocks noGrp="1"/>
          </p:cNvSpPr>
          <p:nvPr>
            <p:ph type="body" idx="1"/>
          </p:nvPr>
        </p:nvSpPr>
        <p:spPr>
          <a:xfrm>
            <a:off x="673840" y="1535113"/>
            <a:ext cx="3726848" cy="639762"/>
          </a:xfrm>
          <a:prstGeom prst="rect">
            <a:avLst/>
          </a:prstGeom>
        </p:spPr>
        <p:txBody>
          <a:bodyPr lIns="0" tIns="0" rIns="0" bIns="0" anchor="b"/>
          <a:lstStyle>
            <a:lvl1pPr marL="0" indent="0">
              <a:buNone/>
              <a:defRPr sz="2000" b="0">
                <a:solidFill>
                  <a:srgbClr val="91919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5" name="Platshållare för text 4"/>
          <p:cNvSpPr>
            <a:spLocks noGrp="1"/>
          </p:cNvSpPr>
          <p:nvPr>
            <p:ph type="body" sz="quarter" idx="3"/>
          </p:nvPr>
        </p:nvSpPr>
        <p:spPr>
          <a:xfrm>
            <a:off x="4671736" y="1535113"/>
            <a:ext cx="3716476" cy="639762"/>
          </a:xfrm>
          <a:prstGeom prst="rect">
            <a:avLst/>
          </a:prstGeom>
        </p:spPr>
        <p:txBody>
          <a:bodyPr lIns="0" rIns="0" bIns="0" anchor="b"/>
          <a:lstStyle>
            <a:lvl1pPr marL="0" indent="0">
              <a:buNone/>
              <a:defRPr sz="2000" b="0">
                <a:solidFill>
                  <a:srgbClr val="91919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17"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4" name="Platshållare för innehåll 2"/>
          <p:cNvSpPr>
            <a:spLocks noGrp="1"/>
          </p:cNvSpPr>
          <p:nvPr>
            <p:ph idx="16"/>
          </p:nvPr>
        </p:nvSpPr>
        <p:spPr>
          <a:xfrm>
            <a:off x="684212" y="2177927"/>
            <a:ext cx="3716476" cy="3948236"/>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15" name="Platshållare för innehåll 2"/>
          <p:cNvSpPr>
            <a:spLocks noGrp="1"/>
          </p:cNvSpPr>
          <p:nvPr>
            <p:ph idx="17"/>
          </p:nvPr>
        </p:nvSpPr>
        <p:spPr>
          <a:xfrm>
            <a:off x="4671736" y="2195512"/>
            <a:ext cx="3716476" cy="3930651"/>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8" name="Platshållare för datum 10"/>
          <p:cNvSpPr>
            <a:spLocks noGrp="1"/>
          </p:cNvSpPr>
          <p:nvPr>
            <p:ph type="dt" sz="half" idx="18"/>
          </p:nvPr>
        </p:nvSpPr>
        <p:spPr/>
        <p:txBody>
          <a:bodyPr/>
          <a:lstStyle>
            <a:lvl1pPr>
              <a:defRPr smtClean="0"/>
            </a:lvl1pPr>
          </a:lstStyle>
          <a:p>
            <a:pPr>
              <a:defRPr/>
            </a:pPr>
            <a:fld id="{1FE32C77-F97A-456E-93E7-90E793BB0230}" type="datetime1">
              <a:rPr lang="sv-SE" smtClean="0"/>
              <a:t>2019-10-10</a:t>
            </a:fld>
            <a:endParaRPr lang="sv-SE" dirty="0"/>
          </a:p>
        </p:txBody>
      </p:sp>
      <p:sp>
        <p:nvSpPr>
          <p:cNvPr id="9" name="Platshållare för sidfot 11"/>
          <p:cNvSpPr>
            <a:spLocks noGrp="1"/>
          </p:cNvSpPr>
          <p:nvPr>
            <p:ph type="ftr" sz="quarter" idx="19"/>
          </p:nvPr>
        </p:nvSpPr>
        <p:spPr/>
        <p:txBody>
          <a:bodyPr/>
          <a:lstStyle>
            <a:lvl1pPr>
              <a:defRPr smtClean="0"/>
            </a:lvl1pPr>
          </a:lstStyle>
          <a:p>
            <a:pPr>
              <a:defRPr/>
            </a:pPr>
            <a:r>
              <a:rPr lang="sv-SE" smtClean="0"/>
              <a:t>Grundutbildning för arkivredogörare</a:t>
            </a:r>
            <a:endParaRPr lang="sv-SE" dirty="0"/>
          </a:p>
        </p:txBody>
      </p:sp>
      <p:sp>
        <p:nvSpPr>
          <p:cNvPr id="10" name="Platshållare för bildnummer 12"/>
          <p:cNvSpPr>
            <a:spLocks noGrp="1"/>
          </p:cNvSpPr>
          <p:nvPr>
            <p:ph type="sldNum" sz="quarter" idx="20"/>
          </p:nvPr>
        </p:nvSpPr>
        <p:spPr/>
        <p:txBody>
          <a:bodyPr/>
          <a:lstStyle>
            <a:lvl1pPr>
              <a:defRPr/>
            </a:lvl1pPr>
          </a:lstStyle>
          <a:p>
            <a:pPr>
              <a:defRPr/>
            </a:pPr>
            <a:fld id="{CB6AEC90-C34A-44EE-AA52-F96C8B8EFDC0}" type="slidenum">
              <a:rPr lang="sv-SE"/>
              <a:pPr>
                <a:defRPr/>
              </a:pPr>
              <a:t>‹#›</a:t>
            </a:fld>
            <a:endParaRPr lang="sv-S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10"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4" name="Platshållare för datum 6"/>
          <p:cNvSpPr>
            <a:spLocks noGrp="1"/>
          </p:cNvSpPr>
          <p:nvPr>
            <p:ph type="dt" sz="half" idx="10"/>
          </p:nvPr>
        </p:nvSpPr>
        <p:spPr/>
        <p:txBody>
          <a:bodyPr/>
          <a:lstStyle>
            <a:lvl1pPr>
              <a:defRPr smtClean="0"/>
            </a:lvl1pPr>
          </a:lstStyle>
          <a:p>
            <a:pPr>
              <a:defRPr/>
            </a:pPr>
            <a:fld id="{2CAE734A-29A1-450E-8774-E67F62CD5946}" type="datetime1">
              <a:rPr lang="sv-SE" smtClean="0"/>
              <a:t>2019-10-10</a:t>
            </a:fld>
            <a:endParaRPr lang="sv-SE" dirty="0"/>
          </a:p>
        </p:txBody>
      </p:sp>
      <p:sp>
        <p:nvSpPr>
          <p:cNvPr id="5"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6" name="Platshållare för bildnummer 8"/>
          <p:cNvSpPr>
            <a:spLocks noGrp="1"/>
          </p:cNvSpPr>
          <p:nvPr>
            <p:ph type="sldNum" sz="quarter" idx="12"/>
          </p:nvPr>
        </p:nvSpPr>
        <p:spPr/>
        <p:txBody>
          <a:bodyPr/>
          <a:lstStyle>
            <a:lvl1pPr>
              <a:defRPr/>
            </a:lvl1pPr>
          </a:lstStyle>
          <a:p>
            <a:pPr>
              <a:defRPr/>
            </a:pPr>
            <a:fld id="{C754EC5B-3293-4B4C-8369-69DA0F3DA54B}" type="slidenum">
              <a:rPr lang="sv-SE"/>
              <a:pPr>
                <a:defRPr/>
              </a:pPr>
              <a:t>‹#›</a:t>
            </a:fld>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Bildobjekt 6" descr="LKPG_Ide_ligg_CMYK.eps"/>
          <p:cNvPicPr>
            <a:picLocks noChangeAspect="1"/>
          </p:cNvPicPr>
          <p:nvPr/>
        </p:nvPicPr>
        <p:blipFill>
          <a:blip r:embed="rId3"/>
          <a:srcRect/>
          <a:stretch>
            <a:fillRect/>
          </a:stretch>
        </p:blipFill>
        <p:spPr bwMode="auto">
          <a:xfrm>
            <a:off x="6821488" y="6184900"/>
            <a:ext cx="1601787" cy="511175"/>
          </a:xfrm>
          <a:prstGeom prst="rect">
            <a:avLst/>
          </a:prstGeom>
          <a:noFill/>
          <a:ln w="9525">
            <a:noFill/>
            <a:miter lim="800000"/>
            <a:headEnd/>
            <a:tailEnd/>
          </a:ln>
        </p:spPr>
      </p:pic>
      <p:sp>
        <p:nvSpPr>
          <p:cNvPr id="3" name="Platshållare för datum 5"/>
          <p:cNvSpPr>
            <a:spLocks noGrp="1"/>
          </p:cNvSpPr>
          <p:nvPr>
            <p:ph type="dt" sz="half" idx="10"/>
          </p:nvPr>
        </p:nvSpPr>
        <p:spPr/>
        <p:txBody>
          <a:bodyPr/>
          <a:lstStyle>
            <a:lvl1pPr>
              <a:defRPr smtClean="0"/>
            </a:lvl1pPr>
          </a:lstStyle>
          <a:p>
            <a:pPr>
              <a:defRPr/>
            </a:pPr>
            <a:fld id="{681DBF39-D04A-452C-B08A-EF6B185D4312}" type="datetime1">
              <a:rPr lang="sv-SE" smtClean="0"/>
              <a:t>2019-10-10</a:t>
            </a:fld>
            <a:endParaRPr lang="sv-SE" dirty="0"/>
          </a:p>
        </p:txBody>
      </p:sp>
      <p:sp>
        <p:nvSpPr>
          <p:cNvPr id="4" name="Platshållare för sidfot 6"/>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5" name="Platshållare för bildnummer 7"/>
          <p:cNvSpPr>
            <a:spLocks noGrp="1"/>
          </p:cNvSpPr>
          <p:nvPr>
            <p:ph type="sldNum" sz="quarter" idx="12"/>
          </p:nvPr>
        </p:nvSpPr>
        <p:spPr/>
        <p:txBody>
          <a:bodyPr/>
          <a:lstStyle>
            <a:lvl1pPr>
              <a:defRPr/>
            </a:lvl1pPr>
          </a:lstStyle>
          <a:p>
            <a:pPr>
              <a:defRPr/>
            </a:pPr>
            <a:fld id="{1DE59039-F6F5-4BC7-9773-2AC29438F8A5}" type="slidenum">
              <a:rPr lang="sv-SE"/>
              <a:pPr>
                <a:defRPr/>
              </a:pPr>
              <a:t>‹#›</a:t>
            </a:fld>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 med bildtex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2" name="Rubrik 1"/>
          <p:cNvSpPr>
            <a:spLocks noGrp="1"/>
          </p:cNvSpPr>
          <p:nvPr>
            <p:ph type="title"/>
          </p:nvPr>
        </p:nvSpPr>
        <p:spPr>
          <a:xfrm>
            <a:off x="720725" y="273050"/>
            <a:ext cx="2744788" cy="1162050"/>
          </a:xfrm>
          <a:prstGeom prst="rect">
            <a:avLst/>
          </a:prstGeom>
        </p:spPr>
        <p:txBody>
          <a:bodyPr lIns="0" tIns="0" bIns="0" anchor="b"/>
          <a:lstStyle>
            <a:lvl1pPr algn="l">
              <a:defRPr sz="2000" b="1">
                <a:latin typeface="Arial"/>
                <a:cs typeface="Arial"/>
              </a:defRPr>
            </a:lvl1pPr>
          </a:lstStyle>
          <a:p>
            <a:r>
              <a:rPr lang="sv-SE" smtClean="0"/>
              <a:t>Klicka här för att ändra format</a:t>
            </a:r>
            <a:endParaRPr lang="sv-SE" dirty="0"/>
          </a:p>
        </p:txBody>
      </p:sp>
      <p:sp>
        <p:nvSpPr>
          <p:cNvPr id="4" name="Platshållare för text 3"/>
          <p:cNvSpPr>
            <a:spLocks noGrp="1"/>
          </p:cNvSpPr>
          <p:nvPr>
            <p:ph type="body" sz="half" idx="2"/>
          </p:nvPr>
        </p:nvSpPr>
        <p:spPr>
          <a:xfrm>
            <a:off x="720725" y="1435100"/>
            <a:ext cx="2744788" cy="4691063"/>
          </a:xfrm>
          <a:prstGeom prst="rect">
            <a:avLst/>
          </a:prstGeom>
        </p:spPr>
        <p:txBody>
          <a:bodyPr lIns="0" tIns="0" bIns="0"/>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12" name="Platshållare för innehåll 2"/>
          <p:cNvSpPr>
            <a:spLocks noGrp="1"/>
          </p:cNvSpPr>
          <p:nvPr>
            <p:ph idx="1"/>
          </p:nvPr>
        </p:nvSpPr>
        <p:spPr>
          <a:xfrm>
            <a:off x="3825511" y="273051"/>
            <a:ext cx="4597764" cy="5853112"/>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8"/>
          <p:cNvSpPr>
            <a:spLocks noGrp="1"/>
          </p:cNvSpPr>
          <p:nvPr>
            <p:ph type="dt" sz="half" idx="10"/>
          </p:nvPr>
        </p:nvSpPr>
        <p:spPr/>
        <p:txBody>
          <a:bodyPr/>
          <a:lstStyle>
            <a:lvl1pPr>
              <a:defRPr smtClean="0"/>
            </a:lvl1pPr>
          </a:lstStyle>
          <a:p>
            <a:pPr>
              <a:defRPr/>
            </a:pPr>
            <a:fld id="{484CE2D8-0EC8-486D-A117-7FCFBAA8ECDB}" type="datetime1">
              <a:rPr lang="sv-SE" smtClean="0"/>
              <a:t>2019-10-10</a:t>
            </a:fld>
            <a:endParaRPr lang="sv-SE" dirty="0"/>
          </a:p>
        </p:txBody>
      </p:sp>
      <p:sp>
        <p:nvSpPr>
          <p:cNvPr id="7" name="Platshållare för sidfot 9"/>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8" name="Platshållare för bildnummer 10"/>
          <p:cNvSpPr>
            <a:spLocks noGrp="1"/>
          </p:cNvSpPr>
          <p:nvPr>
            <p:ph type="sldNum" sz="quarter" idx="12"/>
          </p:nvPr>
        </p:nvSpPr>
        <p:spPr/>
        <p:txBody>
          <a:bodyPr/>
          <a:lstStyle>
            <a:lvl1pPr>
              <a:defRPr/>
            </a:lvl1pPr>
          </a:lstStyle>
          <a:p>
            <a:pPr>
              <a:defRPr/>
            </a:pPr>
            <a:fld id="{1124A4FB-1446-4EF7-AF4A-B8A37ED9F533}" type="slidenum">
              <a:rPr lang="sv-SE"/>
              <a:pPr>
                <a:defRPr/>
              </a:pPr>
              <a:t>‹#›</a:t>
            </a:fld>
            <a:endParaRPr lang="sv-S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ed bildtex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2" name="Rubrik 1"/>
          <p:cNvSpPr>
            <a:spLocks noGrp="1"/>
          </p:cNvSpPr>
          <p:nvPr>
            <p:ph type="title"/>
          </p:nvPr>
        </p:nvSpPr>
        <p:spPr>
          <a:xfrm>
            <a:off x="1792288" y="4800600"/>
            <a:ext cx="5486400" cy="566738"/>
          </a:xfrm>
          <a:prstGeom prst="rect">
            <a:avLst/>
          </a:prstGeom>
        </p:spPr>
        <p:txBody>
          <a:bodyPr lIns="0" tIns="0" rIns="0" bIns="0" anchor="b"/>
          <a:lstStyle>
            <a:lvl1pPr algn="l">
              <a:defRPr sz="2000" b="1">
                <a:latin typeface="Arial"/>
                <a:cs typeface="Arial"/>
              </a:defRPr>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a:prstGeom prst="rect">
            <a:avLst/>
          </a:prstGeom>
        </p:spPr>
        <p:txBody>
          <a:bodyPr lIns="0" tIns="0" rIns="0" bIns="0"/>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792288" y="5367338"/>
            <a:ext cx="5486400" cy="804862"/>
          </a:xfrm>
          <a:prstGeom prst="rect">
            <a:avLst/>
          </a:prstGeom>
        </p:spPr>
        <p:txBody>
          <a:bodyPr lIns="0" tIns="0" rIns="0" bIns="0"/>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6" name="Platshållare för datum 8"/>
          <p:cNvSpPr>
            <a:spLocks noGrp="1"/>
          </p:cNvSpPr>
          <p:nvPr>
            <p:ph type="dt" sz="half" idx="10"/>
          </p:nvPr>
        </p:nvSpPr>
        <p:spPr/>
        <p:txBody>
          <a:bodyPr/>
          <a:lstStyle>
            <a:lvl1pPr>
              <a:defRPr smtClean="0"/>
            </a:lvl1pPr>
          </a:lstStyle>
          <a:p>
            <a:pPr>
              <a:defRPr/>
            </a:pPr>
            <a:fld id="{E986B345-8023-45A5-A99B-79C2B14E6A56}" type="datetime1">
              <a:rPr lang="sv-SE" smtClean="0"/>
              <a:t>2019-10-10</a:t>
            </a:fld>
            <a:endParaRPr lang="sv-SE" dirty="0"/>
          </a:p>
        </p:txBody>
      </p:sp>
      <p:sp>
        <p:nvSpPr>
          <p:cNvPr id="7" name="Platshållare för sidfot 9"/>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8" name="Platshållare för bildnummer 10"/>
          <p:cNvSpPr>
            <a:spLocks noGrp="1"/>
          </p:cNvSpPr>
          <p:nvPr>
            <p:ph type="sldNum" sz="quarter" idx="12"/>
          </p:nvPr>
        </p:nvSpPr>
        <p:spPr/>
        <p:txBody>
          <a:bodyPr/>
          <a:lstStyle>
            <a:lvl1pPr>
              <a:defRPr/>
            </a:lvl1pPr>
          </a:lstStyle>
          <a:p>
            <a:pPr>
              <a:defRPr/>
            </a:pPr>
            <a:fld id="{FAB8A1C6-C733-436E-AD4E-176BA3194F97}" type="slidenum">
              <a:rPr lang="sv-SE"/>
              <a:pPr>
                <a:defRPr/>
              </a:pPr>
              <a:t>‹#›</a:t>
            </a:fld>
            <a:endParaRPr lang="sv-S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990600"/>
            <a:ext cx="7772400" cy="1143000"/>
          </a:xfrm>
          <a:prstGeom prst="rect">
            <a:avLst/>
          </a:prstGeom>
        </p:spPr>
        <p:txBody>
          <a:bodyPr anchor="t"/>
          <a:lstStyle>
            <a:lvl1pPr algn="l">
              <a:defRPr/>
            </a:lvl1pPr>
          </a:lstStyle>
          <a:p>
            <a:r>
              <a:rPr lang="sv-SE" smtClean="0"/>
              <a:t>Klicka här för att ändra format</a:t>
            </a:r>
            <a:endParaRPr lang="sv-SE" dirty="0"/>
          </a:p>
        </p:txBody>
      </p:sp>
      <p:sp>
        <p:nvSpPr>
          <p:cNvPr id="12291" name="Rectangle 3"/>
          <p:cNvSpPr>
            <a:spLocks noGrp="1" noChangeArrowheads="1"/>
          </p:cNvSpPr>
          <p:nvPr>
            <p:ph type="subTitle" idx="1"/>
          </p:nvPr>
        </p:nvSpPr>
        <p:spPr>
          <a:xfrm>
            <a:off x="685800" y="2362200"/>
            <a:ext cx="7772400" cy="3657600"/>
          </a:xfrm>
          <a:prstGeom prst="rect">
            <a:avLst/>
          </a:prstGeom>
        </p:spPr>
        <p:txBody>
          <a:bodyPr/>
          <a:lstStyle>
            <a:lvl1pPr marL="0" indent="0">
              <a:buFont typeface="Arial" pitchFamily="34" charset="0"/>
              <a:buNone/>
              <a:defRPr sz="2000"/>
            </a:lvl1pPr>
          </a:lstStyle>
          <a:p>
            <a:r>
              <a:rPr lang="sv-SE" smtClean="0"/>
              <a:t>Klicka här för att ändra format på underrubrik i bakgrunden</a:t>
            </a:r>
            <a:endParaRPr lang="sv-SE" dirty="0"/>
          </a:p>
        </p:txBody>
      </p:sp>
      <p:sp>
        <p:nvSpPr>
          <p:cNvPr id="4" name="Rectangle 4"/>
          <p:cNvSpPr>
            <a:spLocks noGrp="1" noChangeArrowheads="1"/>
          </p:cNvSpPr>
          <p:nvPr>
            <p:ph type="dt" sz="half" idx="10"/>
          </p:nvPr>
        </p:nvSpPr>
        <p:spPr>
          <a:ln/>
        </p:spPr>
        <p:txBody>
          <a:bodyPr/>
          <a:lstStyle>
            <a:lvl1pPr>
              <a:defRPr/>
            </a:lvl1pPr>
          </a:lstStyle>
          <a:p>
            <a:pPr>
              <a:defRPr/>
            </a:pPr>
            <a:fld id="{6958EADE-A15A-4AB7-8112-486430AF0958}" type="datetime1">
              <a:rPr lang="sv-SE" smtClean="0"/>
              <a:t>2019-10-10</a:t>
            </a:fld>
            <a:endParaRPr lang="sv-SE" dirty="0"/>
          </a:p>
        </p:txBody>
      </p:sp>
      <p:sp>
        <p:nvSpPr>
          <p:cNvPr id="5" name="Rectangle 5"/>
          <p:cNvSpPr>
            <a:spLocks noGrp="1" noChangeArrowheads="1"/>
          </p:cNvSpPr>
          <p:nvPr>
            <p:ph type="ftr" sz="quarter" idx="11"/>
          </p:nvPr>
        </p:nvSpPr>
        <p:spPr>
          <a:ln/>
        </p:spPr>
        <p:txBody>
          <a:bodyPr/>
          <a:lstStyle>
            <a:lvl1pPr>
              <a:defRPr/>
            </a:lvl1pPr>
          </a:lstStyle>
          <a:p>
            <a:pPr>
              <a:defRPr/>
            </a:pPr>
            <a:r>
              <a:rPr lang="sv-SE" smtClean="0"/>
              <a:t>Grundutbildning för arkivredogörare</a:t>
            </a:r>
            <a:endParaRPr lang="sv-SE" dirty="0"/>
          </a:p>
        </p:txBody>
      </p:sp>
      <p:sp>
        <p:nvSpPr>
          <p:cNvPr id="6" name="Rectangle 6"/>
          <p:cNvSpPr>
            <a:spLocks noGrp="1" noChangeArrowheads="1"/>
          </p:cNvSpPr>
          <p:nvPr>
            <p:ph type="sldNum" sz="quarter" idx="12"/>
          </p:nvPr>
        </p:nvSpPr>
        <p:spPr>
          <a:ln/>
        </p:spPr>
        <p:txBody>
          <a:bodyPr/>
          <a:lstStyle>
            <a:lvl1pPr>
              <a:defRPr/>
            </a:lvl1pPr>
          </a:lstStyle>
          <a:p>
            <a:pPr>
              <a:defRPr/>
            </a:pPr>
            <a:fld id="{CE120969-A8C0-4B2D-9206-9736A63407E6}" type="slidenum">
              <a:rPr lang="sv-SE"/>
              <a:pPr>
                <a:defRPr/>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ildobjekt 6" descr="LKPG_Ide_ligg_CMYK.eps"/>
          <p:cNvPicPr>
            <a:picLocks noChangeAspect="1"/>
          </p:cNvPicPr>
          <p:nvPr/>
        </p:nvPicPr>
        <p:blipFill>
          <a:blip r:embed="rId3"/>
          <a:srcRect/>
          <a:stretch>
            <a:fillRect/>
          </a:stretch>
        </p:blipFill>
        <p:spPr bwMode="auto">
          <a:xfrm>
            <a:off x="6821488" y="6207125"/>
            <a:ext cx="1601787" cy="511175"/>
          </a:xfrm>
          <a:prstGeom prst="rect">
            <a:avLst/>
          </a:prstGeom>
          <a:noFill/>
          <a:ln w="9525">
            <a:noFill/>
            <a:miter lim="800000"/>
            <a:headEnd/>
            <a:tailEnd/>
          </a:ln>
        </p:spPr>
      </p:pic>
      <p:sp>
        <p:nvSpPr>
          <p:cNvPr id="2" name="Rubrik 1"/>
          <p:cNvSpPr>
            <a:spLocks noGrp="1"/>
          </p:cNvSpPr>
          <p:nvPr>
            <p:ph type="title"/>
          </p:nvPr>
        </p:nvSpPr>
        <p:spPr>
          <a:xfrm>
            <a:off x="684212" y="383495"/>
            <a:ext cx="7739788"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684212" y="1600200"/>
            <a:ext cx="7739788"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5" name="Platshållare för datum 7"/>
          <p:cNvSpPr>
            <a:spLocks noGrp="1"/>
          </p:cNvSpPr>
          <p:nvPr>
            <p:ph type="dt" sz="half" idx="10"/>
          </p:nvPr>
        </p:nvSpPr>
        <p:spPr/>
        <p:txBody>
          <a:bodyPr/>
          <a:lstStyle>
            <a:lvl1pPr>
              <a:defRPr smtClean="0"/>
            </a:lvl1pPr>
          </a:lstStyle>
          <a:p>
            <a:pPr>
              <a:defRPr/>
            </a:pPr>
            <a:fld id="{66457F57-C112-47D5-B96A-D812D996A3F6}" type="datetime1">
              <a:rPr lang="sv-SE" smtClean="0"/>
              <a:t>2019-10-10</a:t>
            </a:fld>
            <a:endParaRPr lang="sv-SE" dirty="0"/>
          </a:p>
        </p:txBody>
      </p:sp>
      <p:sp>
        <p:nvSpPr>
          <p:cNvPr id="6" name="Platshållare för sidfot 8"/>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7" name="Platshållare för bildnummer 9"/>
          <p:cNvSpPr>
            <a:spLocks noGrp="1"/>
          </p:cNvSpPr>
          <p:nvPr>
            <p:ph type="sldNum" sz="quarter" idx="12"/>
          </p:nvPr>
        </p:nvSpPr>
        <p:spPr/>
        <p:txBody>
          <a:bodyPr/>
          <a:lstStyle>
            <a:lvl1pPr>
              <a:defRPr/>
            </a:lvl1pPr>
          </a:lstStyle>
          <a:p>
            <a:pPr>
              <a:defRPr/>
            </a:pPr>
            <a:fld id="{D414485F-6BCE-4416-895D-20A823618378}" type="slidenum">
              <a:rPr lang="sv-SE"/>
              <a:pPr>
                <a:defRPr/>
              </a:pPr>
              <a:t>‹#›</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9"/>
          <p:cNvSpPr>
            <a:spLocks noGrp="1"/>
          </p:cNvSpPr>
          <p:nvPr>
            <p:ph type="dt" sz="half" idx="10"/>
          </p:nvPr>
        </p:nvSpPr>
        <p:spPr/>
        <p:txBody>
          <a:bodyPr/>
          <a:lstStyle>
            <a:lvl1pPr>
              <a:defRPr smtClean="0"/>
            </a:lvl1pPr>
          </a:lstStyle>
          <a:p>
            <a:pPr>
              <a:defRPr/>
            </a:pPr>
            <a:fld id="{9BC34917-7782-4E04-A48A-7C0DE9361F6A}" type="datetime1">
              <a:rPr lang="sv-SE" smtClean="0"/>
              <a:t>2019-10-10</a:t>
            </a:fld>
            <a:endParaRPr lang="sv-SE" dirty="0"/>
          </a:p>
        </p:txBody>
      </p:sp>
      <p:sp>
        <p:nvSpPr>
          <p:cNvPr id="6" name="Platshållare för sidfot 10"/>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7" name="Platshållare för bildnummer 11"/>
          <p:cNvSpPr>
            <a:spLocks noGrp="1"/>
          </p:cNvSpPr>
          <p:nvPr>
            <p:ph type="sldNum" sz="quarter" idx="12"/>
          </p:nvPr>
        </p:nvSpPr>
        <p:spPr/>
        <p:txBody>
          <a:bodyPr/>
          <a:lstStyle>
            <a:lvl1pPr>
              <a:defRPr/>
            </a:lvl1pPr>
          </a:lstStyle>
          <a:p>
            <a:pPr>
              <a:defRPr/>
            </a:pPr>
            <a:fld id="{E0164B8D-6A5E-4152-B1FD-260644F4BF4E}" type="slidenum">
              <a:rPr lang="sv-SE"/>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59592FC1-597F-4E4E-B4AA-96A65E26F476}" type="datetime1">
              <a:rPr lang="sv-SE" smtClean="0"/>
              <a:t>2019-10-10</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45FB4CEB-B4E5-4129-AD80-F4E3FC3360B3}" type="slidenum">
              <a:rPr lang="sv-SE"/>
              <a:pPr>
                <a:defRPr/>
              </a:pPr>
              <a:t>‹#›</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7C12C0CE-77AB-4C73-A12E-2DB3B4CBA2A6}" type="datetime1">
              <a:rPr lang="sv-SE" smtClean="0"/>
              <a:t>2019-10-10</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99C79852-7AC7-4EFD-A19A-F82F6A599200}" type="slidenum">
              <a:rPr lang="sv-SE"/>
              <a:pPr>
                <a:defRPr/>
              </a:pPr>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B8C97D08-C76D-491A-83EF-BC614857DEA9}" type="datetime1">
              <a:rPr lang="sv-SE" smtClean="0"/>
              <a:t>2019-10-10</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DEF7BEFB-73AC-4345-B360-3CE8D543D0B0}" type="slidenum">
              <a:rPr lang="sv-SE"/>
              <a:pPr>
                <a:defRPr/>
              </a:pPr>
              <a:t>‹#›</a:t>
            </a:fld>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3"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217A5FFE-3C00-4B41-8C9A-4F46EABF2CF8}" type="datetime1">
              <a:rPr lang="sv-SE" smtClean="0"/>
              <a:t>2019-10-10</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8ABCE842-4D70-47C4-BAC0-B9F3296AB7AB}" type="slidenum">
              <a:rPr lang="sv-SE"/>
              <a:pPr>
                <a:defRPr/>
              </a:pPr>
              <a:t>‹#›</a:t>
            </a:fld>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2" name="Rubrik 1"/>
          <p:cNvSpPr>
            <a:spLocks noGrp="1"/>
          </p:cNvSpPr>
          <p:nvPr>
            <p:ph type="ctrTitle"/>
          </p:nvPr>
        </p:nvSpPr>
        <p:spPr>
          <a:xfrm>
            <a:off x="720000" y="3012168"/>
            <a:ext cx="7772400" cy="707118"/>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3" name="Underrubrik 2"/>
          <p:cNvSpPr>
            <a:spLocks noGrp="1"/>
          </p:cNvSpPr>
          <p:nvPr>
            <p:ph type="subTitle" idx="1"/>
          </p:nvPr>
        </p:nvSpPr>
        <p:spPr>
          <a:xfrm>
            <a:off x="720000" y="3719286"/>
            <a:ext cx="7086600" cy="1752600"/>
          </a:xfrm>
          <a:prstGeom prst="rect">
            <a:avLst/>
          </a:prstGeom>
        </p:spPr>
        <p:txBody>
          <a:bodyPr lIns="0" tIns="0" rIns="0" bIns="0">
            <a:noAutofit/>
          </a:bodyPr>
          <a:lstStyle>
            <a:lvl1pPr marL="0" indent="0" algn="l">
              <a:lnSpc>
                <a:spcPct val="90000"/>
              </a:lnSpc>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11" name="Platshållare för bild 10"/>
          <p:cNvSpPr>
            <a:spLocks noGrp="1"/>
          </p:cNvSpPr>
          <p:nvPr>
            <p:ph type="pic" sz="quarter" idx="10"/>
          </p:nvPr>
        </p:nvSpPr>
        <p:spPr>
          <a:xfrm>
            <a:off x="0" y="0"/>
            <a:ext cx="9144000" cy="2677886"/>
          </a:xfrm>
          <a:prstGeom prst="rect">
            <a:avLst/>
          </a:prstGeom>
        </p:spPr>
        <p:txBody>
          <a:bodyPr/>
          <a:lstStyle>
            <a:lvl1pPr algn="ctr">
              <a:defRPr baseline="0">
                <a:solidFill>
                  <a:schemeClr val="tx1">
                    <a:lumMod val="50000"/>
                    <a:lumOff val="50000"/>
                  </a:schemeClr>
                </a:solidFill>
                <a:latin typeface="Arial"/>
                <a:cs typeface="Arial"/>
              </a:defRPr>
            </a:lvl1pPr>
          </a:lstStyle>
          <a:p>
            <a:pPr lvl="0"/>
            <a:r>
              <a:rPr lang="sv-SE" noProof="0" smtClean="0"/>
              <a:t>Klicka på ikonen för att lägga till en bild</a:t>
            </a:r>
            <a:endParaRPr lang="sv-SE" noProof="0" dirty="0"/>
          </a:p>
        </p:txBody>
      </p:sp>
      <p:sp>
        <p:nvSpPr>
          <p:cNvPr id="6" name="Platshållare för datum 3"/>
          <p:cNvSpPr>
            <a:spLocks noGrp="1"/>
          </p:cNvSpPr>
          <p:nvPr>
            <p:ph type="dt" sz="half" idx="11"/>
          </p:nvPr>
        </p:nvSpPr>
        <p:spPr/>
        <p:txBody>
          <a:bodyPr/>
          <a:lstStyle>
            <a:lvl1pPr>
              <a:defRPr smtClean="0"/>
            </a:lvl1pPr>
          </a:lstStyle>
          <a:p>
            <a:pPr>
              <a:defRPr/>
            </a:pPr>
            <a:fld id="{6C10E5C0-1DEE-47BB-BC14-A274D8E99210}" type="datetime1">
              <a:rPr lang="sv-SE" smtClean="0"/>
              <a:t>2019-10-10</a:t>
            </a:fld>
            <a:endParaRPr lang="sv-SE" dirty="0"/>
          </a:p>
        </p:txBody>
      </p:sp>
      <p:sp>
        <p:nvSpPr>
          <p:cNvPr id="7" name="Platshållare för sidfot 8"/>
          <p:cNvSpPr>
            <a:spLocks noGrp="1"/>
          </p:cNvSpPr>
          <p:nvPr>
            <p:ph type="ftr" sz="quarter" idx="12"/>
          </p:nvPr>
        </p:nvSpPr>
        <p:spPr/>
        <p:txBody>
          <a:bodyPr/>
          <a:lstStyle>
            <a:lvl1pPr>
              <a:defRPr smtClean="0"/>
            </a:lvl1pPr>
          </a:lstStyle>
          <a:p>
            <a:pPr>
              <a:defRPr/>
            </a:pPr>
            <a:r>
              <a:rPr lang="sv-SE" smtClean="0"/>
              <a:t>Grundutbildning för arkivredogörare</a:t>
            </a:r>
            <a:endParaRPr lang="sv-SE" dirty="0"/>
          </a:p>
        </p:txBody>
      </p:sp>
      <p:sp>
        <p:nvSpPr>
          <p:cNvPr id="8" name="Platshållare för bildnummer 9"/>
          <p:cNvSpPr>
            <a:spLocks noGrp="1"/>
          </p:cNvSpPr>
          <p:nvPr>
            <p:ph type="sldNum" sz="quarter" idx="13"/>
          </p:nvPr>
        </p:nvSpPr>
        <p:spPr/>
        <p:txBody>
          <a:bodyPr/>
          <a:lstStyle>
            <a:lvl1pPr>
              <a:defRPr/>
            </a:lvl1pPr>
          </a:lstStyle>
          <a:p>
            <a:pPr>
              <a:defRPr/>
            </a:pPr>
            <a:fld id="{71B9B4AF-48C0-4B80-BAA6-D18BD99D8D2E}" type="slidenum">
              <a:rPr lang="sv-SE"/>
              <a:pPr>
                <a:defRPr/>
              </a:pPr>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vsnitts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11" name="Rubrik 1"/>
          <p:cNvSpPr>
            <a:spLocks noGrp="1"/>
          </p:cNvSpPr>
          <p:nvPr>
            <p:ph type="title"/>
          </p:nvPr>
        </p:nvSpPr>
        <p:spPr>
          <a:xfrm>
            <a:off x="684212" y="383495"/>
            <a:ext cx="7739789"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8" name="Platshållare för bild 13"/>
          <p:cNvSpPr>
            <a:spLocks noGrp="1"/>
          </p:cNvSpPr>
          <p:nvPr>
            <p:ph type="pic" sz="quarter" idx="10"/>
          </p:nvPr>
        </p:nvSpPr>
        <p:spPr>
          <a:xfrm>
            <a:off x="4753589" y="1600200"/>
            <a:ext cx="3670412" cy="4525963"/>
          </a:xfrm>
          <a:prstGeom prst="rect">
            <a:avLst/>
          </a:prstGeom>
        </p:spPr>
        <p:txBody>
          <a:bodyPr vert="horz"/>
          <a:lstStyle>
            <a:lvl1pPr>
              <a:defRPr>
                <a:latin typeface="Arial"/>
                <a:cs typeface="Arial"/>
              </a:defRPr>
            </a:lvl1pPr>
          </a:lstStyle>
          <a:p>
            <a:pPr lvl="0"/>
            <a:r>
              <a:rPr lang="sv-SE" noProof="0" smtClean="0"/>
              <a:t>Klicka på ikonen för att lägga till en bild</a:t>
            </a:r>
            <a:endParaRPr lang="sv-SE" noProof="0"/>
          </a:p>
        </p:txBody>
      </p:sp>
      <p:sp>
        <p:nvSpPr>
          <p:cNvPr id="10" name="Platshållare för innehåll 2"/>
          <p:cNvSpPr>
            <a:spLocks noGrp="1"/>
          </p:cNvSpPr>
          <p:nvPr>
            <p:ph idx="1"/>
          </p:nvPr>
        </p:nvSpPr>
        <p:spPr>
          <a:xfrm>
            <a:off x="684212" y="1600201"/>
            <a:ext cx="3716476" cy="4525962"/>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1"/>
          <p:cNvSpPr>
            <a:spLocks noGrp="1"/>
          </p:cNvSpPr>
          <p:nvPr>
            <p:ph type="dt" sz="half" idx="11"/>
          </p:nvPr>
        </p:nvSpPr>
        <p:spPr/>
        <p:txBody>
          <a:bodyPr/>
          <a:lstStyle>
            <a:lvl1pPr>
              <a:defRPr smtClean="0"/>
            </a:lvl1pPr>
          </a:lstStyle>
          <a:p>
            <a:pPr>
              <a:defRPr/>
            </a:pPr>
            <a:fld id="{815196DD-CBDB-4BED-A59E-1165233FE9A1}" type="datetime1">
              <a:rPr lang="sv-SE" smtClean="0"/>
              <a:t>2019-10-10</a:t>
            </a:fld>
            <a:endParaRPr lang="sv-SE" dirty="0"/>
          </a:p>
        </p:txBody>
      </p:sp>
      <p:sp>
        <p:nvSpPr>
          <p:cNvPr id="7" name="Platshållare för sidfot 2"/>
          <p:cNvSpPr>
            <a:spLocks noGrp="1"/>
          </p:cNvSpPr>
          <p:nvPr>
            <p:ph type="ftr" sz="quarter" idx="12"/>
          </p:nvPr>
        </p:nvSpPr>
        <p:spPr/>
        <p:txBody>
          <a:bodyPr/>
          <a:lstStyle>
            <a:lvl1pPr>
              <a:defRPr smtClean="0"/>
            </a:lvl1pPr>
          </a:lstStyle>
          <a:p>
            <a:pPr>
              <a:defRPr/>
            </a:pPr>
            <a:r>
              <a:rPr lang="sv-SE" smtClean="0"/>
              <a:t>Grundutbildning för arkivredogörare</a:t>
            </a:r>
            <a:endParaRPr lang="sv-SE" dirty="0"/>
          </a:p>
        </p:txBody>
      </p:sp>
      <p:sp>
        <p:nvSpPr>
          <p:cNvPr id="8" name="Platshållare för bildnummer 3"/>
          <p:cNvSpPr>
            <a:spLocks noGrp="1"/>
          </p:cNvSpPr>
          <p:nvPr>
            <p:ph type="sldNum" sz="quarter" idx="13"/>
          </p:nvPr>
        </p:nvSpPr>
        <p:spPr/>
        <p:txBody>
          <a:bodyPr/>
          <a:lstStyle>
            <a:lvl1pPr>
              <a:defRPr/>
            </a:lvl1pPr>
          </a:lstStyle>
          <a:p>
            <a:pPr>
              <a:defRPr/>
            </a:pPr>
            <a:fld id="{3630D0BA-7522-4477-B6BF-4FE79A0FA534}" type="slidenum">
              <a:rPr lang="sv-SE"/>
              <a:pPr>
                <a:defRPr/>
              </a:pPr>
              <a:t>‹#›</a:t>
            </a:fld>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1779588" y="6356350"/>
            <a:ext cx="1128712"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a:ea typeface="+mn-ea"/>
                <a:cs typeface="+mn-cs"/>
              </a:defRPr>
            </a:lvl1pPr>
          </a:lstStyle>
          <a:p>
            <a:pPr>
              <a:defRPr/>
            </a:pPr>
            <a:fld id="{DE0611CD-C585-47BA-855E-499D9A72DD6C}" type="datetime1">
              <a:rPr lang="sv-SE" smtClean="0"/>
              <a:t>2019-10-10</a:t>
            </a:fld>
            <a:endParaRPr lang="sv-SE" dirty="0"/>
          </a:p>
        </p:txBody>
      </p:sp>
      <p:sp>
        <p:nvSpPr>
          <p:cNvPr id="5" name="Platshållare för bildnummer 5"/>
          <p:cNvSpPr>
            <a:spLocks noGrp="1"/>
          </p:cNvSpPr>
          <p:nvPr>
            <p:ph type="sldNum" sz="quarter" idx="4"/>
          </p:nvPr>
        </p:nvSpPr>
        <p:spPr>
          <a:xfrm>
            <a:off x="693738" y="6356350"/>
            <a:ext cx="108585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a:ea typeface="+mn-ea"/>
                <a:cs typeface="+mn-cs"/>
              </a:defRPr>
            </a:lvl1pPr>
          </a:lstStyle>
          <a:p>
            <a:pPr>
              <a:defRPr/>
            </a:pPr>
            <a:fld id="{B2F0152E-4B9B-4733-9EAC-8DB8BF44F953}" type="slidenum">
              <a:rPr lang="sv-SE"/>
              <a:pPr>
                <a:defRPr/>
              </a:pPr>
              <a:t>‹#›</a:t>
            </a:fld>
            <a:endParaRPr lang="sv-SE"/>
          </a:p>
        </p:txBody>
      </p:sp>
      <p:sp>
        <p:nvSpPr>
          <p:cNvPr id="6" name="Platshållare för sidfot 4"/>
          <p:cNvSpPr>
            <a:spLocks noGrp="1"/>
          </p:cNvSpPr>
          <p:nvPr>
            <p:ph type="ftr" sz="quarter" idx="3"/>
          </p:nvPr>
        </p:nvSpPr>
        <p:spPr>
          <a:xfrm>
            <a:off x="2908300" y="6356350"/>
            <a:ext cx="361315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a:ea typeface="+mn-ea"/>
                <a:cs typeface="+mn-cs"/>
              </a:defRPr>
            </a:lvl1pPr>
          </a:lstStyle>
          <a:p>
            <a:pPr>
              <a:defRPr/>
            </a:pPr>
            <a:r>
              <a:rPr lang="sv-SE" smtClean="0"/>
              <a:t>Grundutbildning för arkivredogörare</a:t>
            </a:r>
            <a:endParaRPr lang="sv-SE"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p:txStyles>
    <p:titleStyle>
      <a:lvl1pPr algn="ctr" defTabSz="457200" rtl="0" fontAlgn="base">
        <a:spcBef>
          <a:spcPct val="0"/>
        </a:spcBef>
        <a:spcAft>
          <a:spcPct val="0"/>
        </a:spcAft>
        <a:defRPr sz="4400" kern="1200">
          <a:solidFill>
            <a:schemeClr val="tx1"/>
          </a:solidFill>
          <a:latin typeface="Georgia"/>
          <a:ea typeface="ＭＳ Ｐゴシック" charset="0"/>
          <a:cs typeface="Georgia"/>
        </a:defRPr>
      </a:lvl1pPr>
      <a:lvl2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2pPr>
      <a:lvl3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3pPr>
      <a:lvl4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4pPr>
      <a:lvl5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5pPr>
      <a:lvl6pPr marL="457200" algn="ctr" defTabSz="457200" rtl="0" eaLnBrk="1" fontAlgn="base" hangingPunct="1">
        <a:spcBef>
          <a:spcPct val="0"/>
        </a:spcBef>
        <a:spcAft>
          <a:spcPct val="0"/>
        </a:spcAft>
        <a:defRPr sz="4400">
          <a:solidFill>
            <a:schemeClr val="tx1"/>
          </a:solidFill>
          <a:latin typeface="Georgia"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Georgia"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Georgia"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Georgia" charset="0"/>
          <a:ea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Georgia"/>
          <a:ea typeface="ＭＳ Ｐゴシック" charset="0"/>
          <a:cs typeface="Georgia"/>
        </a:defRPr>
      </a:lvl1pPr>
      <a:lvl2pPr marL="742950" indent="-285750" algn="l" defTabSz="457200" rtl="0" fontAlgn="base">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fontAlgn="base">
        <a:spcBef>
          <a:spcPct val="20000"/>
        </a:spcBef>
        <a:spcAft>
          <a:spcPct val="0"/>
        </a:spcAft>
        <a:buFont typeface="Arial" charset="0"/>
        <a:buChar char="•"/>
        <a:defRPr sz="2400" kern="1200">
          <a:solidFill>
            <a:schemeClr val="tx1"/>
          </a:solidFill>
          <a:latin typeface="Helvetica"/>
          <a:ea typeface="Helvetica" charset="0"/>
          <a:cs typeface="Helvetica"/>
        </a:defRPr>
      </a:lvl3pPr>
      <a:lvl4pPr marL="16002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4pPr>
      <a:lvl5pPr marL="20574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a.dalbark@linkoping.se"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mailto:pia.wilhelmsonnord@linkoping.se"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hyperlink" Target="http://www.linkoping.se/utforarwebben/arkiv/" TargetMode="Externa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linkoping.se/stadsarkiv"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hyperlink" Target="http://www.linkoping.se/Global/Om%20kommunen/Ekonomi%20och%20administration/Stadsarkivet/Arkivhandbok%20f%c3%b6r%20bolag/LiSA_F_2014_02.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emf"/><Relationship Id="rId1" Type="http://schemas.openxmlformats.org/officeDocument/2006/relationships/slideLayout" Target="../slideLayouts/slideLayout16.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inkoping.se/utforarwebben/arkiv/leverans-av-arkivhandlingar/" TargetMode="Externa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wm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latshållare för datum 3"/>
          <p:cNvSpPr>
            <a:spLocks noGrp="1"/>
          </p:cNvSpPr>
          <p:nvPr>
            <p:ph type="dt" sz="quarter" idx="10"/>
          </p:nvPr>
        </p:nvSpPr>
        <p:spPr>
          <a:noFill/>
        </p:spPr>
        <p:txBody>
          <a:bodyPr/>
          <a:lstStyle/>
          <a:p>
            <a:fld id="{7F6FAEC0-109C-4C97-81C4-AF153504E695}" type="datetime1">
              <a:rPr lang="sv-SE" smtClean="0">
                <a:latin typeface="Arial" pitchFamily="34" charset="0"/>
              </a:rPr>
              <a:t>2019-10-10</a:t>
            </a:fld>
            <a:endParaRPr lang="sv-SE" dirty="0" smtClean="0">
              <a:latin typeface="Arial" pitchFamily="34" charset="0"/>
            </a:endParaRPr>
          </a:p>
        </p:txBody>
      </p:sp>
      <p:sp>
        <p:nvSpPr>
          <p:cNvPr id="2051" name="Platshållare för sidfot 4"/>
          <p:cNvSpPr>
            <a:spLocks noGrp="1"/>
          </p:cNvSpPr>
          <p:nvPr>
            <p:ph type="ftr" sz="quarter" idx="11"/>
          </p:nvPr>
        </p:nvSpPr>
        <p:spPr>
          <a:noFill/>
        </p:spPr>
        <p:txBody>
          <a:bodyPr/>
          <a:lstStyle/>
          <a:p>
            <a:r>
              <a:rPr lang="sv-SE" dirty="0" smtClean="0">
                <a:latin typeface="Arial" pitchFamily="34" charset="0"/>
              </a:rPr>
              <a:t>Grundutbildning för arkivredogörare</a:t>
            </a:r>
          </a:p>
        </p:txBody>
      </p:sp>
      <p:sp>
        <p:nvSpPr>
          <p:cNvPr id="2053" name="Underrubrik 6"/>
          <p:cNvSpPr>
            <a:spLocks noGrp="1"/>
          </p:cNvSpPr>
          <p:nvPr>
            <p:ph type="subTitle" idx="1"/>
          </p:nvPr>
        </p:nvSpPr>
        <p:spPr>
          <a:xfrm>
            <a:off x="685800" y="2060848"/>
            <a:ext cx="7772400" cy="3958952"/>
          </a:xfrm>
        </p:spPr>
        <p:txBody>
          <a:bodyPr/>
          <a:lstStyle/>
          <a:p>
            <a:r>
              <a:rPr lang="sv-SE" dirty="0" smtClean="0">
                <a:latin typeface="Arial" pitchFamily="34" charset="0"/>
              </a:rPr>
              <a:t>Oktober 2019</a:t>
            </a:r>
          </a:p>
          <a:p>
            <a:endParaRPr lang="sv-SE" dirty="0" smtClean="0">
              <a:latin typeface="Arial" pitchFamily="34" charset="0"/>
            </a:endParaRPr>
          </a:p>
          <a:p>
            <a:endParaRPr lang="sv-SE" dirty="0" smtClean="0">
              <a:latin typeface="Arial" pitchFamily="34" charset="0"/>
            </a:endParaRPr>
          </a:p>
          <a:p>
            <a:r>
              <a:rPr lang="sv-SE" dirty="0">
                <a:latin typeface="Arial" pitchFamily="34" charset="0"/>
              </a:rPr>
              <a:t>Linköpings stadsarkiv</a:t>
            </a:r>
          </a:p>
          <a:p>
            <a:endParaRPr lang="sv-SE" dirty="0" smtClean="0">
              <a:latin typeface="Arial" pitchFamily="34" charset="0"/>
            </a:endParaRPr>
          </a:p>
          <a:p>
            <a:r>
              <a:rPr lang="sv-SE" sz="1200" dirty="0" smtClean="0">
                <a:latin typeface="Georgia" pitchFamily="18" charset="0"/>
              </a:rPr>
              <a:t>Kommunarkivarie Maria </a:t>
            </a:r>
            <a:r>
              <a:rPr lang="sv-SE" sz="1200" dirty="0">
                <a:latin typeface="Georgia" pitchFamily="18" charset="0"/>
              </a:rPr>
              <a:t>Dalbark		</a:t>
            </a:r>
            <a:r>
              <a:rPr lang="sv-SE" sz="1200" dirty="0" smtClean="0">
                <a:latin typeface="Georgia" pitchFamily="18" charset="0"/>
              </a:rPr>
              <a:t>		Kommunarkivarie Pia Wilhelmson Nord</a:t>
            </a:r>
          </a:p>
          <a:p>
            <a:r>
              <a:rPr lang="sv-SE" sz="1200" dirty="0" smtClean="0">
                <a:latin typeface="Georgia" pitchFamily="18" charset="0"/>
                <a:hlinkClick r:id="rId3"/>
              </a:rPr>
              <a:t>maria.dalbark@linkoping.se</a:t>
            </a:r>
            <a:r>
              <a:rPr lang="sv-SE" sz="1200" dirty="0" smtClean="0">
                <a:latin typeface="Georgia" pitchFamily="18" charset="0"/>
              </a:rPr>
              <a:t>				</a:t>
            </a:r>
            <a:r>
              <a:rPr lang="sv-SE" sz="1200" dirty="0" smtClean="0">
                <a:latin typeface="Georgia" pitchFamily="18" charset="0"/>
                <a:hlinkClick r:id="rId4"/>
              </a:rPr>
              <a:t>pia.wilhelmsonnord@linkoping.se</a:t>
            </a:r>
            <a:endParaRPr lang="sv-SE" sz="1200" dirty="0" smtClean="0">
              <a:latin typeface="Georgia" pitchFamily="18" charset="0"/>
            </a:endParaRPr>
          </a:p>
          <a:p>
            <a:r>
              <a:rPr lang="sv-SE" sz="1200" dirty="0" smtClean="0">
                <a:latin typeface="Georgia" pitchFamily="18" charset="0"/>
              </a:rPr>
              <a:t>Tel. 013-26 30 </a:t>
            </a:r>
            <a:r>
              <a:rPr lang="sv-SE" sz="1200" dirty="0">
                <a:latin typeface="Georgia" pitchFamily="18" charset="0"/>
              </a:rPr>
              <a:t>22				</a:t>
            </a:r>
            <a:r>
              <a:rPr lang="sv-SE" sz="1200" dirty="0" smtClean="0">
                <a:latin typeface="Georgia" pitchFamily="18" charset="0"/>
              </a:rPr>
              <a:t>		Tel. 013-20 73 84</a:t>
            </a:r>
            <a:endParaRPr lang="sv-SE" dirty="0" smtClean="0">
              <a:latin typeface="Arial" pitchFamily="34" charset="0"/>
            </a:endParaRPr>
          </a:p>
          <a:p>
            <a:endParaRPr lang="sv-SE" dirty="0" smtClean="0">
              <a:latin typeface="Arial" pitchFamily="34" charset="0"/>
            </a:endParaRPr>
          </a:p>
        </p:txBody>
      </p:sp>
      <p:sp>
        <p:nvSpPr>
          <p:cNvPr id="2054" name="Rubrik 7"/>
          <p:cNvSpPr>
            <a:spLocks noGrp="1"/>
          </p:cNvSpPr>
          <p:nvPr>
            <p:ph type="ctrTitle"/>
          </p:nvPr>
        </p:nvSpPr>
        <p:spPr/>
        <p:txBody>
          <a:bodyPr/>
          <a:lstStyle/>
          <a:p>
            <a:r>
              <a:rPr lang="sv-SE" sz="3600" dirty="0" smtClean="0"/>
              <a:t>Grundutbildning för arkivredogörare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ctrTitle"/>
          </p:nvPr>
        </p:nvSpPr>
        <p:spPr>
          <a:xfrm>
            <a:off x="685800" y="548680"/>
            <a:ext cx="7772400" cy="1143000"/>
          </a:xfrm>
        </p:spPr>
        <p:txBody>
          <a:bodyPr/>
          <a:lstStyle/>
          <a:p>
            <a:pPr algn="ctr" eaLnBrk="1" hangingPunct="1"/>
            <a:r>
              <a:rPr lang="sv-SE" sz="3200" dirty="0">
                <a:latin typeface="Arial" pitchFamily="34" charset="0"/>
              </a:rPr>
              <a:t>Inkommen</a:t>
            </a:r>
            <a:endParaRPr lang="sv-SE" sz="3200" dirty="0" smtClean="0"/>
          </a:p>
        </p:txBody>
      </p:sp>
      <p:sp>
        <p:nvSpPr>
          <p:cNvPr id="5123" name="Underrubrik 2"/>
          <p:cNvSpPr>
            <a:spLocks noGrp="1"/>
          </p:cNvSpPr>
          <p:nvPr>
            <p:ph type="subTitle" idx="1"/>
          </p:nvPr>
        </p:nvSpPr>
        <p:spPr>
          <a:xfrm>
            <a:off x="642938" y="2492896"/>
            <a:ext cx="7772400" cy="3146672"/>
          </a:xfrm>
        </p:spPr>
        <p:txBody>
          <a:bodyPr/>
          <a:lstStyle/>
          <a:p>
            <a:pPr eaLnBrk="1" hangingPunct="1"/>
            <a:r>
              <a:rPr lang="sv-SE" dirty="0" smtClean="0">
                <a:latin typeface="Arial" pitchFamily="34" charset="0"/>
              </a:rPr>
              <a:t>Passerat en myndighetsgräns</a:t>
            </a:r>
            <a:endParaRPr lang="sv-SE" b="1" i="1" dirty="0" smtClean="0">
              <a:latin typeface="Arial" pitchFamily="34" charset="0"/>
            </a:endParaRPr>
          </a:p>
          <a:p>
            <a:pPr eaLnBrk="1" hangingPunct="1"/>
            <a:endParaRPr lang="sv-SE" dirty="0" smtClean="0">
              <a:latin typeface="Arial" pitchFamily="34" charset="0"/>
            </a:endParaRPr>
          </a:p>
          <a:p>
            <a:pPr eaLnBrk="1" hangingPunct="1"/>
            <a:r>
              <a:rPr lang="sv-SE" dirty="0" smtClean="0">
                <a:latin typeface="Arial" pitchFamily="34" charset="0"/>
              </a:rPr>
              <a:t>En handling är inkommen:</a:t>
            </a:r>
          </a:p>
          <a:p>
            <a:pPr eaLnBrk="1" hangingPunct="1">
              <a:buFontTx/>
              <a:buChar char="-"/>
            </a:pPr>
            <a:r>
              <a:rPr lang="sv-SE" dirty="0" smtClean="0">
                <a:latin typeface="Arial" pitchFamily="34" charset="0"/>
              </a:rPr>
              <a:t> anlänt till myndigheten eller</a:t>
            </a:r>
          </a:p>
          <a:p>
            <a:pPr eaLnBrk="1" hangingPunct="1">
              <a:buFontTx/>
              <a:buChar char="-"/>
            </a:pPr>
            <a:r>
              <a:rPr lang="sv-SE" dirty="0" smtClean="0">
                <a:latin typeface="Arial" pitchFamily="34" charset="0"/>
              </a:rPr>
              <a:t> ”kommit behörig befattningshavare tillhanda”</a:t>
            </a:r>
          </a:p>
          <a:p>
            <a:pPr eaLnBrk="1" hangingPunct="1"/>
            <a:r>
              <a:rPr lang="sv-SE" dirty="0" smtClean="0">
                <a:latin typeface="Arial" pitchFamily="34" charset="0"/>
              </a:rPr>
              <a:t> </a:t>
            </a:r>
          </a:p>
        </p:txBody>
      </p:sp>
      <p:sp>
        <p:nvSpPr>
          <p:cNvPr id="5124" name="Platshållare för datum 3"/>
          <p:cNvSpPr>
            <a:spLocks noGrp="1"/>
          </p:cNvSpPr>
          <p:nvPr>
            <p:ph type="dt" sz="quarter" idx="10"/>
          </p:nvPr>
        </p:nvSpPr>
        <p:spPr>
          <a:noFill/>
        </p:spPr>
        <p:txBody>
          <a:bodyPr/>
          <a:lstStyle/>
          <a:p>
            <a:fld id="{0CDE743F-77A9-4A7D-9A98-7394D0789FD4}" type="datetime1">
              <a:rPr lang="sv-SE" smtClean="0">
                <a:latin typeface="Arial" pitchFamily="34" charset="0"/>
              </a:rPr>
              <a:t>2019-10-10</a:t>
            </a:fld>
            <a:endParaRPr lang="sv-SE" smtClean="0">
              <a:latin typeface="Arial" pitchFamily="34" charset="0"/>
            </a:endParaRPr>
          </a:p>
        </p:txBody>
      </p:sp>
      <p:sp>
        <p:nvSpPr>
          <p:cNvPr id="5125"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ctrTitle"/>
          </p:nvPr>
        </p:nvSpPr>
        <p:spPr>
          <a:xfrm>
            <a:off x="685800" y="476672"/>
            <a:ext cx="8134672" cy="1143000"/>
          </a:xfrm>
        </p:spPr>
        <p:txBody>
          <a:bodyPr/>
          <a:lstStyle/>
          <a:p>
            <a:pPr algn="ctr" eaLnBrk="1" hangingPunct="1"/>
            <a:r>
              <a:rPr lang="sv-SE" sz="3200" dirty="0">
                <a:latin typeface="Arial" pitchFamily="34" charset="0"/>
              </a:rPr>
              <a:t>Upprättad</a:t>
            </a:r>
            <a:r>
              <a:rPr lang="sv-SE" dirty="0" smtClean="0"/>
              <a:t/>
            </a:r>
            <a:br>
              <a:rPr lang="sv-SE" dirty="0" smtClean="0"/>
            </a:br>
            <a:endParaRPr lang="sv-SE" dirty="0" smtClean="0"/>
          </a:p>
        </p:txBody>
      </p:sp>
      <p:sp>
        <p:nvSpPr>
          <p:cNvPr id="6147" name="Underrubrik 2"/>
          <p:cNvSpPr>
            <a:spLocks noGrp="1"/>
          </p:cNvSpPr>
          <p:nvPr>
            <p:ph type="subTitle" idx="1"/>
          </p:nvPr>
        </p:nvSpPr>
        <p:spPr>
          <a:xfrm>
            <a:off x="714375" y="1700808"/>
            <a:ext cx="7772400" cy="4010769"/>
          </a:xfrm>
        </p:spPr>
        <p:txBody>
          <a:bodyPr/>
          <a:lstStyle/>
          <a:p>
            <a:pPr eaLnBrk="1" hangingPunct="1"/>
            <a:r>
              <a:rPr lang="sv-SE" dirty="0" smtClean="0">
                <a:latin typeface="Arial" pitchFamily="34" charset="0"/>
              </a:rPr>
              <a:t>En upprättad allmän handling måste ha färdigställts vid myndigheten. </a:t>
            </a:r>
          </a:p>
          <a:p>
            <a:pPr eaLnBrk="1" hangingPunct="1"/>
            <a:r>
              <a:rPr lang="sv-SE" dirty="0" smtClean="0">
                <a:latin typeface="Arial" pitchFamily="34" charset="0"/>
              </a:rPr>
              <a:t>Expedierad, slutlig form t.ex. delegationsbeslut, beslutshandlingar, löpande förteckningar</a:t>
            </a:r>
          </a:p>
          <a:p>
            <a:pPr eaLnBrk="1" hangingPunct="1"/>
            <a:endParaRPr lang="sv-SE" dirty="0" smtClean="0">
              <a:latin typeface="Arial" pitchFamily="34" charset="0"/>
            </a:endParaRPr>
          </a:p>
          <a:p>
            <a:pPr eaLnBrk="1" hangingPunct="1"/>
            <a:r>
              <a:rPr lang="sv-SE" dirty="0" smtClean="0">
                <a:latin typeface="Arial" pitchFamily="34" charset="0"/>
              </a:rPr>
              <a:t>Tre slag av upprättade handlingar:</a:t>
            </a:r>
          </a:p>
          <a:p>
            <a:pPr eaLnBrk="1" hangingPunct="1"/>
            <a:r>
              <a:rPr lang="sv-SE" dirty="0" smtClean="0">
                <a:latin typeface="Arial" pitchFamily="34" charset="0"/>
              </a:rPr>
              <a:t>- </a:t>
            </a:r>
            <a:r>
              <a:rPr lang="sv-SE" b="1" i="1" dirty="0" smtClean="0">
                <a:latin typeface="Arial" pitchFamily="34" charset="0"/>
              </a:rPr>
              <a:t>expedierats</a:t>
            </a:r>
            <a:endParaRPr lang="sv-SE" dirty="0" smtClean="0">
              <a:latin typeface="Arial" pitchFamily="34" charset="0"/>
            </a:endParaRPr>
          </a:p>
          <a:p>
            <a:pPr eaLnBrk="1" hangingPunct="1"/>
            <a:r>
              <a:rPr lang="sv-SE" dirty="0" smtClean="0">
                <a:latin typeface="Arial" pitchFamily="34" charset="0"/>
              </a:rPr>
              <a:t>- </a:t>
            </a:r>
            <a:r>
              <a:rPr lang="sv-SE" b="1" i="1" dirty="0" smtClean="0">
                <a:latin typeface="Arial" pitchFamily="34" charset="0"/>
              </a:rPr>
              <a:t>inte har expedierats men som tillhör ett visst ärende</a:t>
            </a:r>
            <a:endParaRPr lang="sv-SE" dirty="0" smtClean="0">
              <a:latin typeface="Arial" pitchFamily="34" charset="0"/>
            </a:endParaRPr>
          </a:p>
          <a:p>
            <a:pPr eaLnBrk="1" hangingPunct="1"/>
            <a:r>
              <a:rPr lang="sv-SE" dirty="0" smtClean="0">
                <a:latin typeface="Arial" pitchFamily="34" charset="0"/>
              </a:rPr>
              <a:t>- </a:t>
            </a:r>
            <a:r>
              <a:rPr lang="sv-SE" b="1" i="1" dirty="0" smtClean="0">
                <a:latin typeface="Arial" pitchFamily="34" charset="0"/>
              </a:rPr>
              <a:t>varken har expedierats eller hör till ett visst ärende</a:t>
            </a:r>
            <a:r>
              <a:rPr lang="sv-SE" dirty="0" smtClean="0">
                <a:latin typeface="Arial" pitchFamily="34" charset="0"/>
              </a:rPr>
              <a:t> </a:t>
            </a:r>
            <a:r>
              <a:rPr lang="sv-SE" b="1" dirty="0" smtClean="0">
                <a:latin typeface="Arial" pitchFamily="34" charset="0"/>
              </a:rPr>
              <a:t>blir allmänna när de har justerats</a:t>
            </a:r>
          </a:p>
          <a:p>
            <a:pPr eaLnBrk="1" hangingPunct="1"/>
            <a:endParaRPr lang="sv-SE" dirty="0" smtClean="0">
              <a:latin typeface="Arial" pitchFamily="34" charset="0"/>
            </a:endParaRPr>
          </a:p>
        </p:txBody>
      </p:sp>
      <p:sp>
        <p:nvSpPr>
          <p:cNvPr id="6148" name="Platshållare för datum 3"/>
          <p:cNvSpPr>
            <a:spLocks noGrp="1"/>
          </p:cNvSpPr>
          <p:nvPr>
            <p:ph type="dt" sz="quarter" idx="10"/>
          </p:nvPr>
        </p:nvSpPr>
        <p:spPr>
          <a:noFill/>
        </p:spPr>
        <p:txBody>
          <a:bodyPr/>
          <a:lstStyle/>
          <a:p>
            <a:fld id="{25A97714-2B55-4531-B581-435BCDB56B27}" type="datetime1">
              <a:rPr lang="sv-SE" smtClean="0">
                <a:latin typeface="Arial" pitchFamily="34" charset="0"/>
              </a:rPr>
              <a:t>2019-10-10</a:t>
            </a:fld>
            <a:endParaRPr lang="sv-SE" dirty="0" smtClean="0">
              <a:latin typeface="Arial" pitchFamily="34" charset="0"/>
            </a:endParaRPr>
          </a:p>
        </p:txBody>
      </p:sp>
      <p:sp>
        <p:nvSpPr>
          <p:cNvPr id="614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ubrik 1"/>
          <p:cNvSpPr>
            <a:spLocks noGrp="1"/>
          </p:cNvSpPr>
          <p:nvPr>
            <p:ph type="ctrTitle"/>
          </p:nvPr>
        </p:nvSpPr>
        <p:spPr>
          <a:xfrm>
            <a:off x="685800" y="692150"/>
            <a:ext cx="7772400" cy="1143000"/>
          </a:xfrm>
        </p:spPr>
        <p:txBody>
          <a:bodyPr/>
          <a:lstStyle/>
          <a:p>
            <a:pPr algn="ctr" eaLnBrk="1" hangingPunct="1">
              <a:defRPr/>
            </a:pPr>
            <a:r>
              <a:rPr lang="sv-SE" sz="3600" dirty="0" smtClean="0">
                <a:latin typeface="Georgia" panose="02040502050405020303" pitchFamily="18" charset="0"/>
              </a:rPr>
              <a:t>Förvarad</a:t>
            </a:r>
            <a:endParaRPr lang="sv-SE" sz="1000" dirty="0" smtClean="0">
              <a:latin typeface="+mj-lt"/>
            </a:endParaRPr>
          </a:p>
        </p:txBody>
      </p:sp>
      <p:sp>
        <p:nvSpPr>
          <p:cNvPr id="25603" name="Underrubrik 2"/>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Förvarad hos myndighet (räknas även om man bär hem sakerna)</a:t>
            </a:r>
          </a:p>
          <a:p>
            <a:pPr eaLnBrk="1" hangingPunct="1">
              <a:lnSpc>
                <a:spcPct val="90000"/>
              </a:lnSpc>
            </a:pPr>
            <a:endParaRPr lang="sv-SE" altLang="sv-SE" dirty="0" smtClean="0">
              <a:latin typeface="Arial" panose="020B0604020202020204" pitchFamily="34" charset="0"/>
              <a:ea typeface="ＭＳ Ｐゴシック" panose="020B0600070205080204" pitchFamily="34" charset="-128"/>
              <a:cs typeface="Georgia" panose="02040502050405020303" pitchFamily="18" charset="0"/>
            </a:endParaRPr>
          </a:p>
          <a:p>
            <a:pPr eaLnBrk="1" hangingPunct="1">
              <a:lnSpc>
                <a:spcPct val="90000"/>
              </a:lnSpc>
            </a:pP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En upptagning är att anses som förvarad hos myndighet om </a:t>
            </a:r>
            <a:br>
              <a:rPr lang="sv-SE" altLang="sv-SE" dirty="0" smtClean="0">
                <a:latin typeface="Arial" panose="020B0604020202020204" pitchFamily="34" charset="0"/>
                <a:ea typeface="ＭＳ Ｐゴシック" panose="020B0600070205080204" pitchFamily="34" charset="-128"/>
                <a:cs typeface="Georgia" panose="02040502050405020303" pitchFamily="18" charset="0"/>
              </a:rPr>
            </a:b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upptagningen är tillgänglig med tekniska hjälpmedel.</a:t>
            </a:r>
          </a:p>
          <a:p>
            <a:pPr eaLnBrk="1" hangingPunct="1">
              <a:lnSpc>
                <a:spcPct val="90000"/>
              </a:lnSpc>
            </a:pPr>
            <a:endParaRPr lang="sv-SE" altLang="sv-SE" dirty="0">
              <a:latin typeface="Arial" panose="020B0604020202020204" pitchFamily="34" charset="0"/>
              <a:ea typeface="ＭＳ Ｐゴシック" panose="020B0600070205080204" pitchFamily="34" charset="-128"/>
              <a:cs typeface="Georgia" panose="02040502050405020303" pitchFamily="18" charset="0"/>
            </a:endParaRPr>
          </a:p>
          <a:p>
            <a:pPr eaLnBrk="1" hangingPunct="1">
              <a:lnSpc>
                <a:spcPct val="90000"/>
              </a:lnSpc>
            </a:pPr>
            <a:r>
              <a:rPr lang="sv-SE" altLang="sv-SE" dirty="0" smtClean="0">
                <a:latin typeface="Arial" panose="020B0604020202020204" pitchFamily="34" charset="0"/>
                <a:ea typeface="ＭＳ Ｐゴシック" panose="020B0600070205080204" pitchFamily="34" charset="-128"/>
                <a:cs typeface="Georgia" panose="02040502050405020303" pitchFamily="18" charset="0"/>
              </a:rPr>
              <a:t>Överlämnad till Stadsarkivet – förvaras där</a:t>
            </a:r>
          </a:p>
        </p:txBody>
      </p:sp>
      <p:sp>
        <p:nvSpPr>
          <p:cNvPr id="4"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
        <p:nvSpPr>
          <p:cNvPr id="5" name="Platshållare för datum 3"/>
          <p:cNvSpPr>
            <a:spLocks noGrp="1"/>
          </p:cNvSpPr>
          <p:nvPr>
            <p:ph type="dt" sz="quarter" idx="10"/>
          </p:nvPr>
        </p:nvSpPr>
        <p:spPr>
          <a:xfrm>
            <a:off x="1779588" y="6356350"/>
            <a:ext cx="1128712" cy="365125"/>
          </a:xfrm>
          <a:noFill/>
        </p:spPr>
        <p:txBody>
          <a:bodyPr/>
          <a:lstStyle/>
          <a:p>
            <a:fld id="{25A97714-2B55-4531-B581-435BCDB56B27}" type="datetime1">
              <a:rPr lang="sv-SE" smtClean="0">
                <a:latin typeface="Arial" pitchFamily="34" charset="0"/>
              </a:rPr>
              <a:t>2019-10-10</a:t>
            </a:fld>
            <a:endParaRPr lang="sv-SE" dirty="0" smtClean="0">
              <a:latin typeface="Arial" pitchFamily="34" charset="0"/>
            </a:endParaRPr>
          </a:p>
        </p:txBody>
      </p:sp>
    </p:spTree>
    <p:extLst>
      <p:ext uri="{BB962C8B-B14F-4D97-AF65-F5344CB8AC3E}">
        <p14:creationId xmlns:p14="http://schemas.microsoft.com/office/powerpoint/2010/main" val="1224003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332656"/>
            <a:ext cx="7772400" cy="1143000"/>
          </a:xfrm>
        </p:spPr>
        <p:txBody>
          <a:bodyPr/>
          <a:lstStyle/>
          <a:p>
            <a:pPr algn="ctr"/>
            <a:r>
              <a:rPr lang="sv-SE" sz="3600" dirty="0" smtClean="0"/>
              <a:t>Enkelsidig utskrift</a:t>
            </a:r>
            <a:br>
              <a:rPr lang="sv-SE" sz="3600" dirty="0" smtClean="0"/>
            </a:br>
            <a:r>
              <a:rPr lang="sv-SE" sz="3600" dirty="0" smtClean="0"/>
              <a:t>till arkivhandlingar</a:t>
            </a:r>
            <a:endParaRPr lang="sv-SE" sz="3600" dirty="0"/>
          </a:p>
        </p:txBody>
      </p:sp>
      <p:sp>
        <p:nvSpPr>
          <p:cNvPr id="3" name="Underrubrik 2"/>
          <p:cNvSpPr>
            <a:spLocks noGrp="1"/>
          </p:cNvSpPr>
          <p:nvPr>
            <p:ph type="subTitle" idx="1"/>
          </p:nvPr>
        </p:nvSpPr>
        <p:spPr>
          <a:xfrm>
            <a:off x="3779912" y="1907704"/>
            <a:ext cx="4678288" cy="4112096"/>
          </a:xfrm>
        </p:spPr>
        <p:txBody>
          <a:bodyPr/>
          <a:lstStyle/>
          <a:p>
            <a:pPr marL="342900" indent="-342900">
              <a:buFont typeface="Arial" panose="020B0604020202020204" pitchFamily="34" charset="0"/>
              <a:buChar char="•"/>
            </a:pPr>
            <a:r>
              <a:rPr lang="sv-SE" dirty="0" smtClean="0"/>
              <a:t>Risk </a:t>
            </a:r>
            <a:r>
              <a:rPr lang="sv-SE" dirty="0"/>
              <a:t>att skriften klibbar ihop när de packas i arkivboxarna. </a:t>
            </a:r>
            <a:endParaRPr lang="sv-SE" dirty="0" smtClean="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Ändra </a:t>
            </a:r>
            <a:r>
              <a:rPr lang="sv-SE" dirty="0"/>
              <a:t>vid utskrift i skrivarinställningarna så att de skrivs ut enkelsidigt.</a:t>
            </a:r>
          </a:p>
          <a:p>
            <a:endParaRPr lang="sv-SE" dirty="0"/>
          </a:p>
        </p:txBody>
      </p:sp>
      <p:sp>
        <p:nvSpPr>
          <p:cNvPr id="4" name="Platshållare för datum 3"/>
          <p:cNvSpPr>
            <a:spLocks noGrp="1"/>
          </p:cNvSpPr>
          <p:nvPr>
            <p:ph type="dt" sz="half" idx="10"/>
          </p:nvPr>
        </p:nvSpPr>
        <p:spPr/>
        <p:txBody>
          <a:bodyPr/>
          <a:lstStyle/>
          <a:p>
            <a:pPr>
              <a:defRPr/>
            </a:pPr>
            <a:fld id="{7B0DA52B-FB9F-43D0-BB1C-8DDAC67A608C}" type="datetime1">
              <a:rPr lang="sv-SE" smtClean="0"/>
              <a:t>2019-10-10</a:t>
            </a:fld>
            <a:endParaRPr lang="sv-SE" dirty="0"/>
          </a:p>
        </p:txBody>
      </p:sp>
      <p:sp>
        <p:nvSpPr>
          <p:cNvPr id="5" name="Platshållare för sidfot 4"/>
          <p:cNvSpPr>
            <a:spLocks noGrp="1"/>
          </p:cNvSpPr>
          <p:nvPr>
            <p:ph type="ftr" sz="quarter" idx="11"/>
          </p:nvPr>
        </p:nvSpPr>
        <p:spPr/>
        <p:txBody>
          <a:bodyPr/>
          <a:lstStyle/>
          <a:p>
            <a:r>
              <a:rPr lang="sv-SE">
                <a:latin typeface="Arial" pitchFamily="34" charset="0"/>
              </a:rPr>
              <a:t>Grundutbildning för arkivredogörare</a:t>
            </a:r>
            <a:endParaRPr lang="sv-SE" dirty="0">
              <a:latin typeface="Arial" pitchFamily="34" charset="0"/>
            </a:endParaRPr>
          </a:p>
        </p:txBody>
      </p:sp>
      <p:pic>
        <p:nvPicPr>
          <p:cNvPr id="7" name="Bildobjekt 6"/>
          <p:cNvPicPr/>
          <p:nvPr/>
        </p:nvPicPr>
        <p:blipFill rotWithShape="1">
          <a:blip r:embed="rId2"/>
          <a:srcRect l="-157" t="280" r="75461" b="28431"/>
          <a:stretch/>
        </p:blipFill>
        <p:spPr bwMode="auto">
          <a:xfrm>
            <a:off x="1115616" y="1772816"/>
            <a:ext cx="2592288" cy="42469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54393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sz="3200" dirty="0" smtClean="0"/>
              <a:t>Arkivhandbok på hemsidan</a:t>
            </a:r>
            <a:endParaRPr lang="sv-SE" sz="3200" dirty="0"/>
          </a:p>
        </p:txBody>
      </p:sp>
      <p:sp>
        <p:nvSpPr>
          <p:cNvPr id="3" name="Underrubrik 2"/>
          <p:cNvSpPr>
            <a:spLocks noGrp="1"/>
          </p:cNvSpPr>
          <p:nvPr>
            <p:ph type="subTitle" idx="1"/>
          </p:nvPr>
        </p:nvSpPr>
        <p:spPr/>
        <p:txBody>
          <a:bodyPr/>
          <a:lstStyle/>
          <a:p>
            <a:r>
              <a:rPr lang="sv-SE" smtClean="0">
                <a:hlinkClick r:id="rId2"/>
              </a:rPr>
              <a:t>www.linkoping.se/utforarwebben/arkiv/</a:t>
            </a:r>
            <a:endParaRPr lang="sv-SE" smtClean="0"/>
          </a:p>
          <a:p>
            <a:endParaRPr lang="sv-SE" dirty="0" smtClean="0"/>
          </a:p>
          <a:p>
            <a:endParaRPr lang="sv-SE" dirty="0"/>
          </a:p>
          <a:p>
            <a:r>
              <a:rPr lang="sv-SE" dirty="0" smtClean="0"/>
              <a:t>Här hittar du lagar och förordningar samt praktiska tips!</a:t>
            </a:r>
          </a:p>
          <a:p>
            <a:endParaRPr lang="sv-SE" dirty="0"/>
          </a:p>
        </p:txBody>
      </p:sp>
      <p:sp>
        <p:nvSpPr>
          <p:cNvPr id="4" name="Platshållare för datum 3"/>
          <p:cNvSpPr>
            <a:spLocks noGrp="1"/>
          </p:cNvSpPr>
          <p:nvPr>
            <p:ph type="dt" sz="half" idx="10"/>
          </p:nvPr>
        </p:nvSpPr>
        <p:spPr/>
        <p:txBody>
          <a:bodyPr/>
          <a:lstStyle/>
          <a:p>
            <a:pPr>
              <a:defRPr/>
            </a:pPr>
            <a:fld id="{971D9130-CCFE-4A39-B7DD-3577252E80DB}"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spTree>
    <p:extLst>
      <p:ext uri="{BB962C8B-B14F-4D97-AF65-F5344CB8AC3E}">
        <p14:creationId xmlns:p14="http://schemas.microsoft.com/office/powerpoint/2010/main" val="1499989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pPr>
              <a:defRPr/>
            </a:pPr>
            <a:fld id="{6958EADE-A15A-4AB7-8112-486430AF0958}"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sp>
        <p:nvSpPr>
          <p:cNvPr id="11" name="Rubrik 10"/>
          <p:cNvSpPr>
            <a:spLocks noGrp="1"/>
          </p:cNvSpPr>
          <p:nvPr>
            <p:ph type="ctrTitle"/>
          </p:nvPr>
        </p:nvSpPr>
        <p:spPr/>
        <p:txBody>
          <a:bodyPr/>
          <a:lstStyle/>
          <a:p>
            <a:endParaRPr lang="sv-SE"/>
          </a:p>
        </p:txBody>
      </p:sp>
      <p:sp>
        <p:nvSpPr>
          <p:cNvPr id="12" name="Underrubrik 11"/>
          <p:cNvSpPr>
            <a:spLocks noGrp="1"/>
          </p:cNvSpPr>
          <p:nvPr>
            <p:ph type="subTitle" idx="1"/>
          </p:nvPr>
        </p:nvSpPr>
        <p:spPr/>
        <p:txBody>
          <a:bodyPr/>
          <a:lstStyle/>
          <a:p>
            <a:endParaRPr lang="sv-SE" dirty="0"/>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496" y="1230813"/>
            <a:ext cx="5193792" cy="4358427"/>
          </a:xfrm>
          <a:prstGeom prst="rect">
            <a:avLst/>
          </a:prstGeom>
        </p:spPr>
      </p:pic>
    </p:spTree>
    <p:extLst>
      <p:ext uri="{BB962C8B-B14F-4D97-AF65-F5344CB8AC3E}">
        <p14:creationId xmlns:p14="http://schemas.microsoft.com/office/powerpoint/2010/main" val="166339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tshållare för datum 3"/>
          <p:cNvSpPr>
            <a:spLocks noGrp="1"/>
          </p:cNvSpPr>
          <p:nvPr>
            <p:ph type="dt" sz="quarter" idx="10"/>
          </p:nvPr>
        </p:nvSpPr>
        <p:spPr>
          <a:noFill/>
        </p:spPr>
        <p:txBody>
          <a:bodyPr/>
          <a:lstStyle/>
          <a:p>
            <a:fld id="{FF3C396E-4DD5-45FB-9F87-2FA614E2903B}" type="datetime1">
              <a:rPr lang="sv-SE" smtClean="0">
                <a:latin typeface="Arial" pitchFamily="34" charset="0"/>
              </a:rPr>
              <a:t>2019-10-10</a:t>
            </a:fld>
            <a:endParaRPr lang="sv-SE" smtClean="0">
              <a:latin typeface="Arial" pitchFamily="34" charset="0"/>
            </a:endParaRPr>
          </a:p>
        </p:txBody>
      </p:sp>
      <p:sp>
        <p:nvSpPr>
          <p:cNvPr id="11270" name="Rubrik 7"/>
          <p:cNvSpPr>
            <a:spLocks noGrp="1"/>
          </p:cNvSpPr>
          <p:nvPr>
            <p:ph type="ctrTitle"/>
          </p:nvPr>
        </p:nvSpPr>
        <p:spPr>
          <a:xfrm>
            <a:off x="685800" y="332656"/>
            <a:ext cx="7772400" cy="1143000"/>
          </a:xfrm>
        </p:spPr>
        <p:txBody>
          <a:bodyPr/>
          <a:lstStyle/>
          <a:p>
            <a:pPr algn="ctr"/>
            <a:r>
              <a:rPr lang="sv-SE" sz="3600" dirty="0" smtClean="0"/>
              <a:t>Lathund vid arkivering</a:t>
            </a:r>
          </a:p>
        </p:txBody>
      </p:sp>
      <p:sp>
        <p:nvSpPr>
          <p:cNvPr id="2" name="Underrubrik 1"/>
          <p:cNvSpPr>
            <a:spLocks noGrp="1"/>
          </p:cNvSpPr>
          <p:nvPr>
            <p:ph type="subTitle" idx="1"/>
          </p:nvPr>
        </p:nvSpPr>
        <p:spPr>
          <a:xfrm>
            <a:off x="5364088" y="2204864"/>
            <a:ext cx="3384376" cy="1440160"/>
          </a:xfrm>
        </p:spPr>
        <p:txBody>
          <a:bodyPr/>
          <a:lstStyle/>
          <a:p>
            <a:r>
              <a:rPr lang="sv-SE" dirty="0" smtClean="0"/>
              <a:t>Nu till praktisk hantering!</a:t>
            </a:r>
          </a:p>
          <a:p>
            <a:endParaRPr lang="sv-SE" dirty="0"/>
          </a:p>
        </p:txBody>
      </p:sp>
      <p:pic>
        <p:nvPicPr>
          <p:cNvPr id="3" name="Bildobjekt 2"/>
          <p:cNvPicPr>
            <a:picLocks noChangeAspect="1"/>
          </p:cNvPicPr>
          <p:nvPr/>
        </p:nvPicPr>
        <p:blipFill rotWithShape="1">
          <a:blip r:embed="rId3"/>
          <a:srcRect l="15350" t="18500" r="51575" b="11500"/>
          <a:stretch/>
        </p:blipFill>
        <p:spPr>
          <a:xfrm rot="20766100">
            <a:off x="1078347" y="1533906"/>
            <a:ext cx="3637170" cy="4329965"/>
          </a:xfrm>
          <a:prstGeom prst="rect">
            <a:avLst/>
          </a:prstGeom>
        </p:spPr>
      </p:pic>
      <p:sp>
        <p:nvSpPr>
          <p:cNvPr id="4" name="textruta 3"/>
          <p:cNvSpPr txBox="1"/>
          <p:nvPr/>
        </p:nvSpPr>
        <p:spPr>
          <a:xfrm>
            <a:off x="5822425" y="3501008"/>
            <a:ext cx="45719" cy="369332"/>
          </a:xfrm>
          <a:prstGeom prst="rect">
            <a:avLst/>
          </a:prstGeom>
          <a:noFill/>
        </p:spPr>
        <p:txBody>
          <a:bodyPr wrap="square" rtlCol="0">
            <a:spAutoFit/>
          </a:bodyPr>
          <a:lstStyle/>
          <a:p>
            <a:endParaRPr lang="sv-SE" dirty="0" err="1" smtClean="0">
              <a:latin typeface="Arial"/>
              <a:cs typeface="Arial"/>
            </a:endParaRPr>
          </a:p>
        </p:txBody>
      </p:sp>
      <p:sp>
        <p:nvSpPr>
          <p:cNvPr id="9"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Tree>
    <p:extLst>
      <p:ext uri="{BB962C8B-B14F-4D97-AF65-F5344CB8AC3E}">
        <p14:creationId xmlns:p14="http://schemas.microsoft.com/office/powerpoint/2010/main" val="3137638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1"/>
          <p:cNvSpPr>
            <a:spLocks noGrp="1"/>
          </p:cNvSpPr>
          <p:nvPr>
            <p:ph type="ctrTitle"/>
          </p:nvPr>
        </p:nvSpPr>
        <p:spPr>
          <a:xfrm>
            <a:off x="685800" y="476672"/>
            <a:ext cx="7772400" cy="1143000"/>
          </a:xfrm>
        </p:spPr>
        <p:txBody>
          <a:bodyPr/>
          <a:lstStyle/>
          <a:p>
            <a:pPr algn="ctr"/>
            <a:r>
              <a:rPr lang="sv-SE" sz="3600" dirty="0" smtClean="0"/>
              <a:t>Aktrensning</a:t>
            </a:r>
            <a:r>
              <a:rPr lang="sv-SE" dirty="0" smtClean="0"/>
              <a:t> </a:t>
            </a:r>
            <a:r>
              <a:rPr lang="sv-SE" sz="1000" b="0" dirty="0" smtClean="0"/>
              <a:t>(enligt RA-FS 1997:8)</a:t>
            </a:r>
          </a:p>
        </p:txBody>
      </p:sp>
      <p:sp>
        <p:nvSpPr>
          <p:cNvPr id="7171" name="Underrubrik 2"/>
          <p:cNvSpPr>
            <a:spLocks noGrp="1"/>
          </p:cNvSpPr>
          <p:nvPr>
            <p:ph type="subTitle" idx="1"/>
          </p:nvPr>
        </p:nvSpPr>
        <p:spPr>
          <a:xfrm>
            <a:off x="685800" y="1785938"/>
            <a:ext cx="7815263" cy="4000500"/>
          </a:xfrm>
        </p:spPr>
        <p:txBody>
          <a:bodyPr/>
          <a:lstStyle/>
          <a:p>
            <a:r>
              <a:rPr lang="sv-SE" dirty="0" smtClean="0">
                <a:latin typeface="Arial" pitchFamily="34" charset="0"/>
              </a:rPr>
              <a:t>När ett ärende är avslutat bör akten rensas. Alla handlingar som är av tillfällig betydelse kan då avlägsnas. Handlingar som tillfört sakuppgifter till ärendet får inte rensas ut.</a:t>
            </a:r>
          </a:p>
          <a:p>
            <a:r>
              <a:rPr lang="sv-SE" dirty="0" smtClean="0">
                <a:latin typeface="Arial" pitchFamily="34" charset="0"/>
              </a:rPr>
              <a:t>Rensa bort:</a:t>
            </a:r>
          </a:p>
          <a:p>
            <a:pPr>
              <a:buFontTx/>
              <a:buChar char="-"/>
            </a:pPr>
            <a:r>
              <a:rPr lang="sv-SE" dirty="0" smtClean="0">
                <a:latin typeface="Arial" pitchFamily="34" charset="0"/>
              </a:rPr>
              <a:t> utkast och kladdar</a:t>
            </a:r>
          </a:p>
          <a:p>
            <a:pPr>
              <a:buFontTx/>
              <a:buChar char="-"/>
            </a:pPr>
            <a:r>
              <a:rPr lang="sv-SE" dirty="0" smtClean="0">
                <a:latin typeface="Arial" pitchFamily="34" charset="0"/>
              </a:rPr>
              <a:t> dubblettkopior</a:t>
            </a:r>
          </a:p>
          <a:p>
            <a:pPr>
              <a:buFontTx/>
              <a:buChar char="-"/>
            </a:pPr>
            <a:r>
              <a:rPr lang="sv-SE" dirty="0" smtClean="0">
                <a:latin typeface="Arial" pitchFamily="34" charset="0"/>
              </a:rPr>
              <a:t> minnesanteckningar som inte tillfört ärendet sakuppgift</a:t>
            </a:r>
          </a:p>
          <a:p>
            <a:pPr>
              <a:buFontTx/>
              <a:buChar char="-"/>
            </a:pPr>
            <a:r>
              <a:rPr lang="sv-SE" dirty="0" smtClean="0">
                <a:latin typeface="Arial" pitchFamily="34" charset="0"/>
              </a:rPr>
              <a:t> trycksaker som inte haft någon betydelse för ärendet.</a:t>
            </a:r>
          </a:p>
          <a:p>
            <a:pPr>
              <a:buFontTx/>
              <a:buChar char="-"/>
            </a:pPr>
            <a:endParaRPr lang="sv-SE" dirty="0" smtClean="0">
              <a:latin typeface="Arial" pitchFamily="34" charset="0"/>
            </a:endParaRPr>
          </a:p>
          <a:p>
            <a:r>
              <a:rPr lang="sv-SE" b="1" dirty="0" smtClean="0">
                <a:latin typeface="Arial" pitchFamily="34" charset="0"/>
              </a:rPr>
              <a:t>Kvar i akten när ärendet arkiveras - blir allmän handling!  </a:t>
            </a:r>
          </a:p>
        </p:txBody>
      </p:sp>
      <p:sp>
        <p:nvSpPr>
          <p:cNvPr id="7172" name="Platshållare för datum 3"/>
          <p:cNvSpPr>
            <a:spLocks noGrp="1"/>
          </p:cNvSpPr>
          <p:nvPr>
            <p:ph type="dt" sz="quarter" idx="10"/>
          </p:nvPr>
        </p:nvSpPr>
        <p:spPr>
          <a:noFill/>
        </p:spPr>
        <p:txBody>
          <a:bodyPr/>
          <a:lstStyle/>
          <a:p>
            <a:fld id="{0E4DB32D-C925-4628-8BD4-FF4391069E41}" type="datetime1">
              <a:rPr lang="sv-SE" smtClean="0">
                <a:latin typeface="Arial" pitchFamily="34" charset="0"/>
              </a:rPr>
              <a:t>2019-10-10</a:t>
            </a:fld>
            <a:endParaRPr lang="sv-SE" smtClean="0">
              <a:latin typeface="Arial" pitchFamily="34" charset="0"/>
            </a:endParaRPr>
          </a:p>
        </p:txBody>
      </p:sp>
      <p:sp>
        <p:nvSpPr>
          <p:cNvPr id="7173"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tshållare för datum 3"/>
          <p:cNvSpPr>
            <a:spLocks noGrp="1"/>
          </p:cNvSpPr>
          <p:nvPr>
            <p:ph type="dt" sz="quarter" idx="10"/>
          </p:nvPr>
        </p:nvSpPr>
        <p:spPr>
          <a:noFill/>
        </p:spPr>
        <p:txBody>
          <a:bodyPr/>
          <a:lstStyle/>
          <a:p>
            <a:fld id="{21F09BBD-897F-4767-8E9C-2B7539850BB7}" type="datetime1">
              <a:rPr lang="sv-SE" smtClean="0">
                <a:latin typeface="Arial" pitchFamily="34" charset="0"/>
              </a:rPr>
              <a:t>2019-10-10</a:t>
            </a:fld>
            <a:endParaRPr lang="sv-SE" smtClean="0">
              <a:latin typeface="Arial" pitchFamily="34" charset="0"/>
            </a:endParaRPr>
          </a:p>
        </p:txBody>
      </p:sp>
      <p:sp>
        <p:nvSpPr>
          <p:cNvPr id="8195"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8197" name="Rubrik 7"/>
          <p:cNvSpPr>
            <a:spLocks noGrp="1"/>
          </p:cNvSpPr>
          <p:nvPr>
            <p:ph type="ctrTitle"/>
          </p:nvPr>
        </p:nvSpPr>
        <p:spPr>
          <a:xfrm>
            <a:off x="685800" y="260648"/>
            <a:ext cx="7772400" cy="1143000"/>
          </a:xfrm>
        </p:spPr>
        <p:txBody>
          <a:bodyPr/>
          <a:lstStyle/>
          <a:p>
            <a:pPr algn="ctr"/>
            <a:r>
              <a:rPr lang="sv-SE" sz="3600" dirty="0" smtClean="0"/>
              <a:t>Rensa bort från handlingar </a:t>
            </a:r>
            <a:br>
              <a:rPr lang="sv-SE" sz="3600" dirty="0" smtClean="0"/>
            </a:br>
            <a:r>
              <a:rPr lang="sv-SE" sz="3600" dirty="0" smtClean="0"/>
              <a:t>som ska bevaras</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24" y="1924776"/>
            <a:ext cx="6931152" cy="409651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332656"/>
            <a:ext cx="7772400" cy="1143000"/>
          </a:xfrm>
        </p:spPr>
        <p:txBody>
          <a:bodyPr/>
          <a:lstStyle/>
          <a:p>
            <a:pPr algn="ctr"/>
            <a:r>
              <a:rPr lang="sv-SE" sz="3600" dirty="0" smtClean="0"/>
              <a:t>Handlingarna läggs i aktomslag</a:t>
            </a:r>
            <a:endParaRPr lang="sv-SE" sz="3600" dirty="0"/>
          </a:p>
        </p:txBody>
      </p:sp>
      <p:sp>
        <p:nvSpPr>
          <p:cNvPr id="3" name="Platshållare för datum 2"/>
          <p:cNvSpPr>
            <a:spLocks noGrp="1"/>
          </p:cNvSpPr>
          <p:nvPr>
            <p:ph type="dt" sz="half" idx="10"/>
          </p:nvPr>
        </p:nvSpPr>
        <p:spPr/>
        <p:txBody>
          <a:bodyPr/>
          <a:lstStyle/>
          <a:p>
            <a:pPr>
              <a:defRPr/>
            </a:pPr>
            <a:fld id="{6944E6D1-F83B-4DF9-BDC6-660160023D7D}"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206" y="1700808"/>
            <a:ext cx="5154066" cy="3863454"/>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7"/>
          <p:cNvSpPr txBox="1">
            <a:spLocks/>
          </p:cNvSpPr>
          <p:nvPr/>
        </p:nvSpPr>
        <p:spPr>
          <a:xfrm>
            <a:off x="696950" y="1731768"/>
            <a:ext cx="3960440" cy="3600400"/>
          </a:xfrm>
          <a:prstGeom prst="rect">
            <a:avLst/>
          </a:prstGeom>
        </p:spPr>
        <p:txBody>
          <a:bodyPr lIns="0" tIns="0" rIns="0" bIns="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endPar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endParaRPr>
          </a:p>
        </p:txBody>
      </p:sp>
      <p:sp>
        <p:nvSpPr>
          <p:cNvPr id="6" name="Rubrik 5"/>
          <p:cNvSpPr>
            <a:spLocks noGrp="1"/>
          </p:cNvSpPr>
          <p:nvPr>
            <p:ph type="title"/>
          </p:nvPr>
        </p:nvSpPr>
        <p:spPr>
          <a:xfrm>
            <a:off x="696950" y="332656"/>
            <a:ext cx="7704000" cy="1143000"/>
          </a:xfrm>
        </p:spPr>
        <p:txBody>
          <a:bodyPr/>
          <a:lstStyle/>
          <a:p>
            <a:pPr algn="ctr"/>
            <a:r>
              <a:rPr lang="sv-SE" dirty="0" smtClean="0"/>
              <a:t>Utbildningens upplägg</a:t>
            </a:r>
            <a:endParaRPr lang="sv-SE" dirty="0"/>
          </a:p>
        </p:txBody>
      </p:sp>
      <p:sp>
        <p:nvSpPr>
          <p:cNvPr id="5" name="Rubrik 7"/>
          <p:cNvSpPr txBox="1">
            <a:spLocks/>
          </p:cNvSpPr>
          <p:nvPr/>
        </p:nvSpPr>
        <p:spPr>
          <a:xfrm>
            <a:off x="827584" y="1268760"/>
            <a:ext cx="5760640" cy="5112568"/>
          </a:xfrm>
          <a:prstGeom prst="rect">
            <a:avLst/>
          </a:prstGeom>
        </p:spPr>
        <p:txBody>
          <a:bodyPr lIns="0" tIns="0" rIns="0" bIns="0"/>
          <a:lstStyle/>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Varför</a:t>
            </a:r>
            <a: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t> arkiverar vi?</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2400" baseline="0" dirty="0" smtClean="0">
                <a:latin typeface="Arial"/>
                <a:ea typeface="ＭＳ Ｐゴシック" charset="0"/>
                <a:cs typeface="Arial"/>
              </a:rPr>
              <a:t>Fikapaus</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sv-SE" sz="2400" baseline="0" dirty="0" smtClean="0">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t>Hur gör du?</a:t>
            </a:r>
            <a:b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t>- genomgång</a:t>
            </a:r>
            <a:br>
              <a:rPr kumimoji="0" lang="sv-SE" sz="2400" b="0" i="0" u="none" strike="noStrike" kern="1200" cap="none" spc="0" normalizeH="0" noProof="0" dirty="0" smtClean="0">
                <a:ln>
                  <a:noFill/>
                </a:ln>
                <a:solidFill>
                  <a:schemeClr val="tx1"/>
                </a:solidFill>
                <a:effectLst/>
                <a:uLnTx/>
                <a:uFillTx/>
                <a:latin typeface="Arial"/>
                <a:ea typeface="ＭＳ Ｐゴシック" charset="0"/>
                <a:cs typeface="Arial"/>
              </a:rPr>
            </a:br>
            <a:r>
              <a:rPr lang="sv-SE" sz="2400" baseline="0" dirty="0" smtClean="0">
                <a:latin typeface="Arial"/>
                <a:ea typeface="ＭＳ Ｐゴシック" charset="0"/>
                <a:cs typeface="Arial"/>
              </a:rPr>
              <a:t>- besök i depå</a:t>
            </a:r>
            <a:r>
              <a:rPr lang="sv-SE" sz="2400" dirty="0" smtClean="0">
                <a:latin typeface="Arial"/>
                <a:ea typeface="ＭＳ Ｐゴシック" charset="0"/>
                <a:cs typeface="Arial"/>
              </a:rPr>
              <a:t> och övning</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sv-SE" sz="2400" dirty="0" smtClean="0">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2400" baseline="0" dirty="0" smtClean="0">
                <a:latin typeface="Arial"/>
                <a:ea typeface="ＭＳ Ｐゴシック" charset="0"/>
                <a:cs typeface="Arial"/>
              </a:rPr>
              <a:t> Hur</a:t>
            </a:r>
            <a:r>
              <a:rPr lang="sv-SE" sz="2400" dirty="0" smtClean="0">
                <a:latin typeface="Arial"/>
                <a:ea typeface="ＭＳ Ｐゴシック" charset="0"/>
                <a:cs typeface="Arial"/>
              </a:rPr>
              <a:t> går en leverans till</a:t>
            </a:r>
            <a:br>
              <a:rPr lang="sv-SE" sz="2400" dirty="0" smtClean="0">
                <a:latin typeface="Arial"/>
                <a:ea typeface="ＭＳ Ｐゴシック" charset="0"/>
                <a:cs typeface="Arial"/>
              </a:rPr>
            </a:br>
            <a:r>
              <a:rPr lang="sv-SE" sz="2400" dirty="0" smtClean="0">
                <a:latin typeface="Arial"/>
                <a:ea typeface="ＭＳ Ｐゴシック" charset="0"/>
                <a:cs typeface="Arial"/>
              </a:rPr>
              <a:t>- genomgång</a:t>
            </a:r>
            <a:br>
              <a:rPr lang="sv-SE" sz="2400" dirty="0" smtClean="0">
                <a:latin typeface="Arial"/>
                <a:ea typeface="ＭＳ Ｐゴシック" charset="0"/>
                <a:cs typeface="Arial"/>
              </a:rPr>
            </a:br>
            <a:r>
              <a:rPr lang="sv-SE" sz="2400" dirty="0" smtClean="0">
                <a:latin typeface="Arial"/>
                <a:ea typeface="ＭＳ Ｐゴシック" charset="0"/>
                <a:cs typeface="Arial"/>
              </a:rPr>
              <a:t>- övning</a:t>
            </a: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sv-SE" sz="2400" b="0" i="0" u="none" strike="noStrike" kern="1200" cap="none" spc="0" normalizeH="0" baseline="0" noProof="0" dirty="0">
              <a:ln>
                <a:noFill/>
              </a:ln>
              <a:solidFill>
                <a:schemeClr val="tx1"/>
              </a:solidFill>
              <a:effectLst/>
              <a:uLnTx/>
              <a:uFillTx/>
              <a:latin typeface="Arial"/>
              <a:ea typeface="ＭＳ Ｐゴシック" charset="0"/>
              <a:cs typeface="Arial"/>
            </a:endParaRPr>
          </a:p>
          <a:p>
            <a:pPr marL="342900" marR="0" lvl="0" indent="-34290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sv-SE" sz="2400" dirty="0" smtClean="0">
                <a:latin typeface="Arial"/>
                <a:ea typeface="ＭＳ Ｐゴシック" charset="0"/>
                <a:cs typeface="Arial"/>
              </a:rPr>
              <a:t>Hur får du tillgång till det som arkiverats?</a:t>
            </a: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endPar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endParaRPr>
          </a:p>
        </p:txBody>
      </p:sp>
      <p:sp>
        <p:nvSpPr>
          <p:cNvPr id="2" name="textruta 1"/>
          <p:cNvSpPr txBox="1"/>
          <p:nvPr/>
        </p:nvSpPr>
        <p:spPr>
          <a:xfrm rot="1362911">
            <a:off x="5198980" y="2940526"/>
            <a:ext cx="2842253" cy="461665"/>
          </a:xfrm>
          <a:prstGeom prst="rect">
            <a:avLst/>
          </a:prstGeom>
          <a:noFill/>
        </p:spPr>
        <p:txBody>
          <a:bodyPr wrap="none" rtlCol="0">
            <a:spAutoFit/>
          </a:bodyPr>
          <a:lstStyle/>
          <a:p>
            <a:r>
              <a:rPr lang="sv-SE" sz="2400" b="1" dirty="0" smtClean="0">
                <a:latin typeface="Arial"/>
                <a:cs typeface="Arial"/>
              </a:rPr>
              <a:t>Avbryt med frågor</a:t>
            </a:r>
          </a:p>
        </p:txBody>
      </p:sp>
      <p:sp>
        <p:nvSpPr>
          <p:cNvPr id="8" name="Platshållare för datum 3"/>
          <p:cNvSpPr>
            <a:spLocks noGrp="1"/>
          </p:cNvSpPr>
          <p:nvPr>
            <p:ph type="dt" sz="quarter" idx="10"/>
          </p:nvPr>
        </p:nvSpPr>
        <p:spPr>
          <a:xfrm>
            <a:off x="1779588" y="6356350"/>
            <a:ext cx="1128712" cy="365125"/>
          </a:xfrm>
          <a:noFill/>
        </p:spPr>
        <p:txBody>
          <a:bodyPr/>
          <a:lstStyle/>
          <a:p>
            <a:fld id="{7F6FAEC0-109C-4C97-81C4-AF153504E695}" type="datetime1">
              <a:rPr lang="sv-SE" smtClean="0">
                <a:latin typeface="Arial" pitchFamily="34" charset="0"/>
              </a:rPr>
              <a:t>2019-10-10</a:t>
            </a:fld>
            <a:endParaRPr lang="sv-SE" dirty="0" smtClean="0">
              <a:latin typeface="Arial" pitchFamily="34" charset="0"/>
            </a:endParaRPr>
          </a:p>
        </p:txBody>
      </p:sp>
      <p:sp>
        <p:nvSpPr>
          <p:cNvPr id="9"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Tree>
    <p:extLst>
      <p:ext uri="{BB962C8B-B14F-4D97-AF65-F5344CB8AC3E}">
        <p14:creationId xmlns:p14="http://schemas.microsoft.com/office/powerpoint/2010/main" val="1676901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datum 3"/>
          <p:cNvSpPr>
            <a:spLocks noGrp="1"/>
          </p:cNvSpPr>
          <p:nvPr>
            <p:ph type="dt" sz="quarter" idx="10"/>
          </p:nvPr>
        </p:nvSpPr>
        <p:spPr>
          <a:noFill/>
        </p:spPr>
        <p:txBody>
          <a:bodyPr/>
          <a:lstStyle/>
          <a:p>
            <a:fld id="{31C13880-EE23-47F2-982E-492A87432950}" type="datetime1">
              <a:rPr lang="sv-SE" smtClean="0">
                <a:latin typeface="Arial" pitchFamily="34" charset="0"/>
              </a:rPr>
              <a:t>2019-10-10</a:t>
            </a:fld>
            <a:endParaRPr lang="sv-SE" smtClean="0">
              <a:latin typeface="Arial" pitchFamily="34" charset="0"/>
            </a:endParaRPr>
          </a:p>
        </p:txBody>
      </p:sp>
      <p:sp>
        <p:nvSpPr>
          <p:cNvPr id="921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9221" name="Underrubrik 6"/>
          <p:cNvSpPr>
            <a:spLocks noGrp="1"/>
          </p:cNvSpPr>
          <p:nvPr>
            <p:ph type="subTitle" idx="1"/>
          </p:nvPr>
        </p:nvSpPr>
        <p:spPr>
          <a:xfrm>
            <a:off x="6143625" y="1714500"/>
            <a:ext cx="2671763" cy="3352800"/>
          </a:xfrm>
        </p:spPr>
        <p:txBody>
          <a:bodyPr/>
          <a:lstStyle/>
          <a:p>
            <a:r>
              <a:rPr lang="sv-SE" dirty="0" smtClean="0">
                <a:latin typeface="Arial" pitchFamily="34" charset="0"/>
              </a:rPr>
              <a:t>Skriv med bläckpenna (</a:t>
            </a:r>
            <a:r>
              <a:rPr lang="sv-SE" dirty="0" err="1" smtClean="0">
                <a:latin typeface="Arial" pitchFamily="34" charset="0"/>
              </a:rPr>
              <a:t>SvA</a:t>
            </a:r>
            <a:r>
              <a:rPr lang="sv-SE" dirty="0" smtClean="0">
                <a:latin typeface="Arial" pitchFamily="34" charset="0"/>
              </a:rPr>
              <a:t>)</a:t>
            </a:r>
            <a:br>
              <a:rPr lang="sv-SE" dirty="0" smtClean="0">
                <a:latin typeface="Arial" pitchFamily="34" charset="0"/>
              </a:rPr>
            </a:br>
            <a:r>
              <a:rPr lang="sv-SE" dirty="0" smtClean="0">
                <a:latin typeface="Arial" pitchFamily="34" charset="0"/>
              </a:rPr>
              <a:t>på aktomslagets </a:t>
            </a:r>
            <a:br>
              <a:rPr lang="sv-SE" dirty="0" smtClean="0">
                <a:latin typeface="Arial" pitchFamily="34" charset="0"/>
              </a:rPr>
            </a:br>
            <a:r>
              <a:rPr lang="sv-SE" dirty="0" smtClean="0">
                <a:latin typeface="Arial" pitchFamily="34" charset="0"/>
              </a:rPr>
              <a:t>övre vänstra hörn</a:t>
            </a:r>
          </a:p>
          <a:p>
            <a:endParaRPr lang="sv-SE" dirty="0" smtClean="0">
              <a:latin typeface="Arial" pitchFamily="34" charset="0"/>
            </a:endParaRPr>
          </a:p>
          <a:p>
            <a:r>
              <a:rPr lang="sv-SE" dirty="0" smtClean="0">
                <a:latin typeface="Arial" pitchFamily="34" charset="0"/>
              </a:rPr>
              <a:t>Aktomslagets</a:t>
            </a:r>
            <a:br>
              <a:rPr lang="sv-SE" dirty="0" smtClean="0">
                <a:latin typeface="Arial" pitchFamily="34" charset="0"/>
              </a:rPr>
            </a:br>
            <a:r>
              <a:rPr lang="sv-SE" dirty="0" smtClean="0">
                <a:latin typeface="Arial" pitchFamily="34" charset="0"/>
              </a:rPr>
              <a:t>öppning till höger</a:t>
            </a:r>
          </a:p>
        </p:txBody>
      </p:sp>
      <p:sp>
        <p:nvSpPr>
          <p:cNvPr id="9222" name="Rubrik 7"/>
          <p:cNvSpPr>
            <a:spLocks noGrp="1"/>
          </p:cNvSpPr>
          <p:nvPr>
            <p:ph type="ctrTitle"/>
          </p:nvPr>
        </p:nvSpPr>
        <p:spPr>
          <a:xfrm>
            <a:off x="685800" y="476672"/>
            <a:ext cx="7772400" cy="1143000"/>
          </a:xfrm>
        </p:spPr>
        <p:txBody>
          <a:bodyPr/>
          <a:lstStyle/>
          <a:p>
            <a:pPr algn="ctr"/>
            <a:r>
              <a:rPr lang="sv-SE" sz="3600" dirty="0" smtClean="0"/>
              <a:t>Så skriver man på aktomslaget</a:t>
            </a:r>
          </a:p>
        </p:txBody>
      </p:sp>
      <p:pic>
        <p:nvPicPr>
          <p:cNvPr id="9223" name="Bildobjekt 7" descr="aktomslag.JPG"/>
          <p:cNvPicPr>
            <a:picLocks noChangeAspect="1"/>
          </p:cNvPicPr>
          <p:nvPr/>
        </p:nvPicPr>
        <p:blipFill>
          <a:blip r:embed="rId3"/>
          <a:srcRect/>
          <a:stretch>
            <a:fillRect/>
          </a:stretch>
        </p:blipFill>
        <p:spPr bwMode="auto">
          <a:xfrm>
            <a:off x="714375" y="1714500"/>
            <a:ext cx="5334000"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bwMode="auto">
          <a:xfrm>
            <a:off x="720725" y="636588"/>
            <a:ext cx="7019627" cy="1028144"/>
          </a:xfrm>
          <a:noFill/>
          <a:ln>
            <a:miter lim="800000"/>
            <a:headEnd/>
            <a:tailEnd/>
          </a:ln>
        </p:spPr>
        <p:txBody>
          <a:bodyPr vert="horz" wrap="square" lIns="90488" tIns="44450" rIns="90488" bIns="44450" numCol="1" anchorCtr="0" compatLnSpc="1">
            <a:prstTxWarp prst="textNoShape">
              <a:avLst/>
            </a:prstTxWarp>
          </a:bodyPr>
          <a:lstStyle/>
          <a:p>
            <a:pPr algn="ctr" eaLnBrk="1" hangingPunct="1"/>
            <a:r>
              <a:rPr lang="sv-SE" sz="3600" dirty="0" smtClean="0">
                <a:latin typeface="Georgia" panose="02040502050405020303" pitchFamily="18" charset="0"/>
                <a:ea typeface="ＭＳ Ｐゴシック" pitchFamily="34" charset="-128"/>
                <a:cs typeface="Arial" pitchFamily="34" charset="0"/>
              </a:rPr>
              <a:t>Exempel märkning omslag</a:t>
            </a:r>
            <a:r>
              <a:rPr lang="sv-SE" sz="2400" dirty="0" smtClean="0">
                <a:latin typeface="Arial" pitchFamily="34" charset="0"/>
                <a:ea typeface="ＭＳ Ｐゴシック" pitchFamily="34" charset="-128"/>
                <a:cs typeface="Arial" pitchFamily="34" charset="0"/>
              </a:rPr>
              <a:t/>
            </a:r>
            <a:br>
              <a:rPr lang="sv-SE" sz="2400" dirty="0" smtClean="0">
                <a:latin typeface="Arial" pitchFamily="34" charset="0"/>
                <a:ea typeface="ＭＳ Ｐゴシック" pitchFamily="34" charset="-128"/>
                <a:cs typeface="Arial" pitchFamily="34" charset="0"/>
              </a:rPr>
            </a:br>
            <a:r>
              <a:rPr lang="sv-SE" sz="1800" dirty="0" smtClean="0">
                <a:latin typeface="Georgia" panose="02040502050405020303" pitchFamily="18" charset="0"/>
                <a:ea typeface="ＭＳ Ｐゴシック" pitchFamily="34" charset="-128"/>
                <a:cs typeface="Arial" pitchFamily="34" charset="0"/>
              </a:rPr>
              <a:t>Märkningen ska spegla innehållet i akten.</a:t>
            </a:r>
          </a:p>
        </p:txBody>
      </p:sp>
      <p:sp>
        <p:nvSpPr>
          <p:cNvPr id="34819" name="Rectangle 3"/>
          <p:cNvSpPr>
            <a:spLocks noChangeArrowheads="1"/>
          </p:cNvSpPr>
          <p:nvPr/>
        </p:nvSpPr>
        <p:spPr bwMode="auto">
          <a:xfrm>
            <a:off x="899592" y="2214656"/>
            <a:ext cx="1718320" cy="1790408"/>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34823" name="Text Box 7"/>
          <p:cNvSpPr txBox="1">
            <a:spLocks noChangeArrowheads="1"/>
          </p:cNvSpPr>
          <p:nvPr/>
        </p:nvSpPr>
        <p:spPr bwMode="auto">
          <a:xfrm>
            <a:off x="836293" y="1820464"/>
            <a:ext cx="1317625" cy="457200"/>
          </a:xfrm>
          <a:prstGeom prst="rect">
            <a:avLst/>
          </a:prstGeom>
          <a:noFill/>
          <a:ln w="12700">
            <a:noFill/>
            <a:miter lim="800000"/>
            <a:headEnd/>
            <a:tailEnd/>
          </a:ln>
        </p:spPr>
        <p:txBody>
          <a:bodyPr wrap="none">
            <a:spAutoFit/>
          </a:bodyPr>
          <a:lstStyle/>
          <a:p>
            <a:pPr eaLnBrk="0" hangingPunct="0"/>
            <a:r>
              <a:rPr lang="sv-SE" dirty="0"/>
              <a:t>Protokoll</a:t>
            </a:r>
          </a:p>
        </p:txBody>
      </p:sp>
      <p:sp>
        <p:nvSpPr>
          <p:cNvPr id="34824" name="Text Box 8"/>
          <p:cNvSpPr txBox="1">
            <a:spLocks noChangeArrowheads="1"/>
          </p:cNvSpPr>
          <p:nvPr/>
        </p:nvSpPr>
        <p:spPr bwMode="auto">
          <a:xfrm>
            <a:off x="3777952" y="1731023"/>
            <a:ext cx="2965450" cy="457200"/>
          </a:xfrm>
          <a:prstGeom prst="rect">
            <a:avLst/>
          </a:prstGeom>
          <a:noFill/>
          <a:ln w="12700">
            <a:noFill/>
            <a:miter lim="800000"/>
            <a:headEnd/>
            <a:tailEnd/>
          </a:ln>
        </p:spPr>
        <p:txBody>
          <a:bodyPr wrap="none">
            <a:spAutoFit/>
          </a:bodyPr>
          <a:lstStyle/>
          <a:p>
            <a:pPr eaLnBrk="0" hangingPunct="0"/>
            <a:r>
              <a:rPr lang="sv-SE" dirty="0"/>
              <a:t>Diarieförda handlingar</a:t>
            </a:r>
          </a:p>
        </p:txBody>
      </p:sp>
      <p:sp>
        <p:nvSpPr>
          <p:cNvPr id="34825" name="Text Box 9"/>
          <p:cNvSpPr txBox="1">
            <a:spLocks noChangeArrowheads="1"/>
          </p:cNvSpPr>
          <p:nvPr/>
        </p:nvSpPr>
        <p:spPr bwMode="auto">
          <a:xfrm>
            <a:off x="836293" y="4077072"/>
            <a:ext cx="1841500" cy="457200"/>
          </a:xfrm>
          <a:prstGeom prst="rect">
            <a:avLst/>
          </a:prstGeom>
          <a:noFill/>
          <a:ln w="12700">
            <a:noFill/>
            <a:miter lim="800000"/>
            <a:headEnd/>
            <a:tailEnd/>
          </a:ln>
        </p:spPr>
        <p:txBody>
          <a:bodyPr wrap="none">
            <a:spAutoFit/>
          </a:bodyPr>
          <a:lstStyle/>
          <a:p>
            <a:pPr eaLnBrk="0" hangingPunct="0"/>
            <a:r>
              <a:rPr lang="sv-SE" dirty="0"/>
              <a:t>Personalakter</a:t>
            </a:r>
          </a:p>
        </p:txBody>
      </p:sp>
      <p:sp>
        <p:nvSpPr>
          <p:cNvPr id="34826" name="Text Box 10"/>
          <p:cNvSpPr txBox="1">
            <a:spLocks noChangeArrowheads="1"/>
          </p:cNvSpPr>
          <p:nvPr/>
        </p:nvSpPr>
        <p:spPr bwMode="auto">
          <a:xfrm>
            <a:off x="3777952" y="4131422"/>
            <a:ext cx="1189941" cy="369332"/>
          </a:xfrm>
          <a:prstGeom prst="rect">
            <a:avLst/>
          </a:prstGeom>
          <a:noFill/>
          <a:ln w="12700">
            <a:noFill/>
            <a:miter lim="800000"/>
            <a:headEnd/>
            <a:tailEnd/>
          </a:ln>
        </p:spPr>
        <p:txBody>
          <a:bodyPr wrap="none">
            <a:spAutoFit/>
          </a:bodyPr>
          <a:lstStyle/>
          <a:p>
            <a:pPr eaLnBrk="0" hangingPunct="0"/>
            <a:r>
              <a:rPr lang="sv-SE" dirty="0" smtClean="0"/>
              <a:t>Broschyrer</a:t>
            </a:r>
            <a:endParaRPr lang="sv-SE" dirty="0"/>
          </a:p>
        </p:txBody>
      </p:sp>
      <p:sp>
        <p:nvSpPr>
          <p:cNvPr id="34827" name="Text Box 11"/>
          <p:cNvSpPr txBox="1">
            <a:spLocks noChangeArrowheads="1"/>
          </p:cNvSpPr>
          <p:nvPr/>
        </p:nvSpPr>
        <p:spPr bwMode="auto">
          <a:xfrm>
            <a:off x="874138" y="2204864"/>
            <a:ext cx="1016625" cy="246221"/>
          </a:xfrm>
          <a:prstGeom prst="rect">
            <a:avLst/>
          </a:prstGeom>
          <a:noFill/>
          <a:ln w="9525">
            <a:noFill/>
            <a:miter lim="800000"/>
            <a:headEnd/>
            <a:tailEnd/>
          </a:ln>
        </p:spPr>
        <p:txBody>
          <a:bodyPr wrap="none">
            <a:spAutoFit/>
          </a:bodyPr>
          <a:lstStyle/>
          <a:p>
            <a:r>
              <a:rPr lang="sv-SE" sz="1000" dirty="0"/>
              <a:t>Protokoll </a:t>
            </a:r>
            <a:r>
              <a:rPr lang="sv-SE" sz="1000" dirty="0" smtClean="0"/>
              <a:t>2013</a:t>
            </a:r>
            <a:endParaRPr lang="sv-SE" sz="1000" dirty="0"/>
          </a:p>
        </p:txBody>
      </p:sp>
      <p:sp>
        <p:nvSpPr>
          <p:cNvPr id="34828" name="Text Box 12"/>
          <p:cNvSpPr txBox="1">
            <a:spLocks noChangeArrowheads="1"/>
          </p:cNvSpPr>
          <p:nvPr/>
        </p:nvSpPr>
        <p:spPr bwMode="auto">
          <a:xfrm>
            <a:off x="3919588" y="2161919"/>
            <a:ext cx="1173719" cy="246221"/>
          </a:xfrm>
          <a:prstGeom prst="rect">
            <a:avLst/>
          </a:prstGeom>
          <a:noFill/>
          <a:ln w="9525">
            <a:noFill/>
            <a:miter lim="800000"/>
            <a:headEnd/>
            <a:tailEnd/>
          </a:ln>
        </p:spPr>
        <p:txBody>
          <a:bodyPr wrap="none">
            <a:spAutoFit/>
          </a:bodyPr>
          <a:lstStyle/>
          <a:p>
            <a:r>
              <a:rPr lang="sv-SE" sz="1000" dirty="0" smtClean="0"/>
              <a:t>Dnr KS6 2016-42</a:t>
            </a:r>
            <a:endParaRPr lang="sv-SE" sz="1000" dirty="0"/>
          </a:p>
        </p:txBody>
      </p:sp>
      <p:sp>
        <p:nvSpPr>
          <p:cNvPr id="34829" name="Text Box 13"/>
          <p:cNvSpPr txBox="1">
            <a:spLocks noChangeArrowheads="1"/>
          </p:cNvSpPr>
          <p:nvPr/>
        </p:nvSpPr>
        <p:spPr bwMode="auto">
          <a:xfrm>
            <a:off x="836293" y="4478588"/>
            <a:ext cx="1937792" cy="584775"/>
          </a:xfrm>
          <a:prstGeom prst="rect">
            <a:avLst/>
          </a:prstGeom>
          <a:noFill/>
          <a:ln w="9525">
            <a:noFill/>
            <a:miter lim="800000"/>
            <a:headEnd/>
            <a:tailEnd/>
          </a:ln>
        </p:spPr>
        <p:txBody>
          <a:bodyPr wrap="square">
            <a:spAutoFit/>
          </a:bodyPr>
          <a:lstStyle/>
          <a:p>
            <a:pPr eaLnBrk="0" hangingPunct="0">
              <a:spcBef>
                <a:spcPct val="20000"/>
              </a:spcBef>
            </a:pPr>
            <a:r>
              <a:rPr lang="sv-SE" sz="1000" dirty="0" smtClean="0"/>
              <a:t>510325-1952 </a:t>
            </a:r>
          </a:p>
          <a:p>
            <a:pPr eaLnBrk="0" hangingPunct="0">
              <a:spcBef>
                <a:spcPct val="20000"/>
              </a:spcBef>
            </a:pPr>
            <a:r>
              <a:rPr lang="sv-SE" sz="1000" dirty="0" smtClean="0"/>
              <a:t>Andersson, </a:t>
            </a:r>
            <a:r>
              <a:rPr lang="sv-SE" sz="1000" dirty="0"/>
              <a:t>Per</a:t>
            </a:r>
          </a:p>
          <a:p>
            <a:endParaRPr lang="sv-SE" sz="1000" dirty="0"/>
          </a:p>
        </p:txBody>
      </p:sp>
      <p:sp>
        <p:nvSpPr>
          <p:cNvPr id="14" name="textruta 13"/>
          <p:cNvSpPr txBox="1"/>
          <p:nvPr/>
        </p:nvSpPr>
        <p:spPr>
          <a:xfrm>
            <a:off x="3884719" y="4522807"/>
            <a:ext cx="460382" cy="246221"/>
          </a:xfrm>
          <a:prstGeom prst="rect">
            <a:avLst/>
          </a:prstGeom>
          <a:noFill/>
        </p:spPr>
        <p:txBody>
          <a:bodyPr wrap="none" rtlCol="0">
            <a:spAutoFit/>
          </a:bodyPr>
          <a:lstStyle/>
          <a:p>
            <a:r>
              <a:rPr lang="sv-SE" sz="1000" dirty="0" smtClean="0">
                <a:cs typeface="Arial"/>
              </a:rPr>
              <a:t>2013</a:t>
            </a:r>
          </a:p>
        </p:txBody>
      </p:sp>
      <p:sp>
        <p:nvSpPr>
          <p:cNvPr id="2" name="Platshållare för datum 1"/>
          <p:cNvSpPr>
            <a:spLocks noGrp="1"/>
          </p:cNvSpPr>
          <p:nvPr>
            <p:ph type="dt" sz="half" idx="10"/>
          </p:nvPr>
        </p:nvSpPr>
        <p:spPr/>
        <p:txBody>
          <a:bodyPr/>
          <a:lstStyle/>
          <a:p>
            <a:pPr>
              <a:defRPr/>
            </a:pPr>
            <a:fld id="{2D24BA47-D1CA-4787-BCD8-2738E5361145}" type="datetime1">
              <a:rPr lang="sv-SE" smtClean="0"/>
              <a:t>2019-10-10</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sp>
        <p:nvSpPr>
          <p:cNvPr id="18" name="Rectangle 3"/>
          <p:cNvSpPr>
            <a:spLocks noChangeArrowheads="1"/>
          </p:cNvSpPr>
          <p:nvPr/>
        </p:nvSpPr>
        <p:spPr bwMode="auto">
          <a:xfrm>
            <a:off x="3884719" y="4496879"/>
            <a:ext cx="1718320" cy="1790408"/>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19" name="Rectangle 3"/>
          <p:cNvSpPr>
            <a:spLocks noChangeArrowheads="1"/>
          </p:cNvSpPr>
          <p:nvPr/>
        </p:nvSpPr>
        <p:spPr bwMode="auto">
          <a:xfrm>
            <a:off x="874138" y="4496879"/>
            <a:ext cx="1718320" cy="1790408"/>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20" name="Rectangle 3"/>
          <p:cNvSpPr>
            <a:spLocks noChangeArrowheads="1"/>
          </p:cNvSpPr>
          <p:nvPr/>
        </p:nvSpPr>
        <p:spPr bwMode="auto">
          <a:xfrm>
            <a:off x="3927140" y="2188223"/>
            <a:ext cx="1718320" cy="1790408"/>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Tree>
    <p:extLst>
      <p:ext uri="{BB962C8B-B14F-4D97-AF65-F5344CB8AC3E}">
        <p14:creationId xmlns:p14="http://schemas.microsoft.com/office/powerpoint/2010/main" val="377993693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datum 3"/>
          <p:cNvSpPr>
            <a:spLocks noGrp="1"/>
          </p:cNvSpPr>
          <p:nvPr>
            <p:ph type="dt" sz="quarter" idx="10"/>
          </p:nvPr>
        </p:nvSpPr>
        <p:spPr>
          <a:noFill/>
        </p:spPr>
        <p:txBody>
          <a:bodyPr/>
          <a:lstStyle/>
          <a:p>
            <a:fld id="{510D3EE9-5B2E-44E0-8BEF-DBB457D6EACE}" type="datetime1">
              <a:rPr lang="sv-SE" smtClean="0">
                <a:latin typeface="Arial" pitchFamily="34" charset="0"/>
              </a:rPr>
              <a:t>2019-10-10</a:t>
            </a:fld>
            <a:endParaRPr lang="sv-SE" smtClean="0">
              <a:latin typeface="Arial" pitchFamily="34" charset="0"/>
            </a:endParaRPr>
          </a:p>
        </p:txBody>
      </p:sp>
      <p:sp>
        <p:nvSpPr>
          <p:cNvPr id="10243"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10245" name="Underrubrik 6"/>
          <p:cNvSpPr>
            <a:spLocks noGrp="1"/>
          </p:cNvSpPr>
          <p:nvPr>
            <p:ph type="subTitle" idx="1"/>
          </p:nvPr>
        </p:nvSpPr>
        <p:spPr>
          <a:xfrm>
            <a:off x="143445" y="4857751"/>
            <a:ext cx="4500563" cy="1374774"/>
          </a:xfrm>
        </p:spPr>
        <p:txBody>
          <a:bodyPr/>
          <a:lstStyle/>
          <a:p>
            <a:r>
              <a:rPr lang="sv-SE" dirty="0" smtClean="0">
                <a:latin typeface="Arial" pitchFamily="34" charset="0"/>
              </a:rPr>
              <a:t>Folio 55 och 80 mm </a:t>
            </a:r>
          </a:p>
          <a:p>
            <a:r>
              <a:rPr lang="sv-SE" dirty="0" smtClean="0">
                <a:latin typeface="Arial" pitchFamily="34" charset="0"/>
              </a:rPr>
              <a:t>A4 30, 55 och 80 mm</a:t>
            </a:r>
          </a:p>
          <a:p>
            <a:r>
              <a:rPr lang="sv-SE" dirty="0" smtClean="0">
                <a:latin typeface="Arial" pitchFamily="34" charset="0"/>
              </a:rPr>
              <a:t>Finns i brunt och vitt, svensk standard</a:t>
            </a:r>
          </a:p>
        </p:txBody>
      </p:sp>
      <p:sp>
        <p:nvSpPr>
          <p:cNvPr id="10246" name="Rubrik 7"/>
          <p:cNvSpPr>
            <a:spLocks noGrp="1"/>
          </p:cNvSpPr>
          <p:nvPr>
            <p:ph type="ctrTitle"/>
          </p:nvPr>
        </p:nvSpPr>
        <p:spPr>
          <a:xfrm>
            <a:off x="428625" y="260648"/>
            <a:ext cx="7772400" cy="1143000"/>
          </a:xfrm>
        </p:spPr>
        <p:txBody>
          <a:bodyPr/>
          <a:lstStyle/>
          <a:p>
            <a:pPr algn="ctr"/>
            <a:r>
              <a:rPr lang="sv-SE" sz="3600" dirty="0" smtClean="0"/>
              <a:t>Välj arkivbox efter handlingarna</a:t>
            </a:r>
          </a:p>
        </p:txBody>
      </p:sp>
      <p:sp>
        <p:nvSpPr>
          <p:cNvPr id="9" name="Underrubrik 6"/>
          <p:cNvSpPr txBox="1">
            <a:spLocks/>
          </p:cNvSpPr>
          <p:nvPr/>
        </p:nvSpPr>
        <p:spPr bwMode="auto">
          <a:xfrm>
            <a:off x="5000625" y="2143125"/>
            <a:ext cx="3857625" cy="1285875"/>
          </a:xfrm>
          <a:prstGeom prst="rect">
            <a:avLst/>
          </a:prstGeom>
          <a:noFill/>
          <a:ln w="9525">
            <a:noFill/>
            <a:miter lim="800000"/>
            <a:headEnd/>
            <a:tailEnd/>
          </a:ln>
        </p:spPr>
        <p:txBody>
          <a:bodyPr lIns="0" tIns="0" rIns="0" bIns="0"/>
          <a:lstStyle/>
          <a:p>
            <a:pPr eaLnBrk="0" hangingPunct="0">
              <a:spcBef>
                <a:spcPts val="0"/>
              </a:spcBef>
              <a:buClr>
                <a:schemeClr val="tx1"/>
              </a:buClr>
              <a:buFont typeface="Arial" pitchFamily="34" charset="0"/>
              <a:buNone/>
              <a:defRPr/>
            </a:pPr>
            <a:r>
              <a:rPr lang="sv-SE" sz="2000" kern="0" dirty="0"/>
              <a:t>Fyll boxen upp till kanten, </a:t>
            </a:r>
            <a:br>
              <a:rPr lang="sv-SE" sz="2000" kern="0" dirty="0"/>
            </a:br>
            <a:r>
              <a:rPr lang="sv-SE" sz="2000" kern="0" dirty="0"/>
              <a:t>men det ska var lätt att stänga.</a:t>
            </a:r>
          </a:p>
          <a:p>
            <a:pPr eaLnBrk="0" hangingPunct="0">
              <a:spcBef>
                <a:spcPts val="0"/>
              </a:spcBef>
              <a:buClr>
                <a:schemeClr val="tx1"/>
              </a:buClr>
              <a:buFont typeface="Arial" pitchFamily="34" charset="0"/>
              <a:buNone/>
              <a:defRPr/>
            </a:pPr>
            <a:r>
              <a:rPr lang="sv-SE" sz="2000" kern="0" dirty="0"/>
              <a:t>Luft i boxen stjäl utrymme och handlingarna viker sig.</a:t>
            </a: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07" y="1636639"/>
            <a:ext cx="4280873" cy="3212976"/>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625" y="3429000"/>
            <a:ext cx="3857625" cy="2527809"/>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datum 3"/>
          <p:cNvSpPr>
            <a:spLocks noGrp="1"/>
          </p:cNvSpPr>
          <p:nvPr>
            <p:ph type="dt" sz="quarter" idx="10"/>
          </p:nvPr>
        </p:nvSpPr>
        <p:spPr>
          <a:noFill/>
        </p:spPr>
        <p:txBody>
          <a:bodyPr/>
          <a:lstStyle/>
          <a:p>
            <a:fld id="{6E36FD87-38BE-4377-B425-8D4242489FBC}" type="datetime1">
              <a:rPr lang="sv-SE" smtClean="0">
                <a:latin typeface="Arial" pitchFamily="34" charset="0"/>
              </a:rPr>
              <a:t>2019-10-10</a:t>
            </a:fld>
            <a:endParaRPr lang="sv-SE" smtClean="0">
              <a:latin typeface="Arial" pitchFamily="34" charset="0"/>
            </a:endParaRPr>
          </a:p>
        </p:txBody>
      </p:sp>
      <p:sp>
        <p:nvSpPr>
          <p:cNvPr id="12291"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12293" name="Underrubrik 6"/>
          <p:cNvSpPr>
            <a:spLocks noGrp="1"/>
          </p:cNvSpPr>
          <p:nvPr>
            <p:ph type="subTitle" idx="1"/>
          </p:nvPr>
        </p:nvSpPr>
        <p:spPr>
          <a:xfrm>
            <a:off x="467544" y="908721"/>
            <a:ext cx="3744416" cy="1080120"/>
          </a:xfrm>
        </p:spPr>
        <p:txBody>
          <a:bodyPr/>
          <a:lstStyle/>
          <a:p>
            <a:r>
              <a:rPr lang="sv-SE" dirty="0" smtClean="0">
                <a:latin typeface="Arial" pitchFamily="34" charset="0"/>
              </a:rPr>
              <a:t>Tips! Skriv på innan du fäller upp boxen eller ta stöd av en annan box</a:t>
            </a:r>
          </a:p>
        </p:txBody>
      </p:sp>
      <p:sp>
        <p:nvSpPr>
          <p:cNvPr id="12294" name="Rubrik 7"/>
          <p:cNvSpPr>
            <a:spLocks noGrp="1"/>
          </p:cNvSpPr>
          <p:nvPr>
            <p:ph type="ctrTitle"/>
          </p:nvPr>
        </p:nvSpPr>
        <p:spPr>
          <a:xfrm>
            <a:off x="428625" y="332656"/>
            <a:ext cx="7772400" cy="576064"/>
          </a:xfrm>
        </p:spPr>
        <p:txBody>
          <a:bodyPr/>
          <a:lstStyle/>
          <a:p>
            <a:pPr algn="ctr"/>
            <a:r>
              <a:rPr lang="sv-SE" sz="3600" dirty="0" smtClean="0"/>
              <a:t>Så skriver man på arkivboxen</a:t>
            </a:r>
          </a:p>
        </p:txBody>
      </p:sp>
      <p:pic>
        <p:nvPicPr>
          <p:cNvPr id="12295" name="Bildobjekt 8" descr="text på box MOS.JPG"/>
          <p:cNvPicPr>
            <a:picLocks noChangeAspect="1"/>
          </p:cNvPicPr>
          <p:nvPr/>
        </p:nvPicPr>
        <p:blipFill>
          <a:blip r:embed="rId2"/>
          <a:srcRect/>
          <a:stretch>
            <a:fillRect/>
          </a:stretch>
        </p:blipFill>
        <p:spPr bwMode="auto">
          <a:xfrm>
            <a:off x="428625" y="2071688"/>
            <a:ext cx="4381500" cy="3286125"/>
          </a:xfrm>
          <a:prstGeom prst="rect">
            <a:avLst/>
          </a:prstGeom>
          <a:noFill/>
          <a:ln w="9525">
            <a:noFill/>
            <a:miter lim="800000"/>
            <a:headEnd/>
            <a:tailEnd/>
          </a:ln>
        </p:spPr>
      </p:pic>
      <p:cxnSp>
        <p:nvCxnSpPr>
          <p:cNvPr id="11" name="Rak pil 10"/>
          <p:cNvCxnSpPr/>
          <p:nvPr/>
        </p:nvCxnSpPr>
        <p:spPr>
          <a:xfrm rot="10800000">
            <a:off x="2643188" y="4929188"/>
            <a:ext cx="2714625" cy="642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Underrubrik 6"/>
          <p:cNvSpPr txBox="1">
            <a:spLocks/>
          </p:cNvSpPr>
          <p:nvPr/>
        </p:nvSpPr>
        <p:spPr>
          <a:xfrm>
            <a:off x="5510213" y="1652588"/>
            <a:ext cx="3071812" cy="4714875"/>
          </a:xfrm>
          <a:prstGeom prst="rect">
            <a:avLst/>
          </a:prstGeom>
        </p:spPr>
        <p: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Skriv med blyertspenna</a:t>
            </a:r>
            <a:b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b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på den nedre delen av arkivboxen</a:t>
            </a:r>
            <a:b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b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Kontor/verksamhet</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Ämnesområde</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Årtal</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Dnr</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Stadsarkivet ansvarar för att förteckna och etikettera!</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Plats för seriesignum ovanför strecket – skrivs dit av stadsarkivet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bwMode="auto">
          <a:xfrm>
            <a:off x="720725" y="636588"/>
            <a:ext cx="7091635" cy="776188"/>
          </a:xfrm>
          <a:noFill/>
          <a:ln>
            <a:miter lim="800000"/>
            <a:headEnd/>
            <a:tailEnd/>
          </a:ln>
        </p:spPr>
        <p:txBody>
          <a:bodyPr vert="horz" wrap="square" lIns="90488" tIns="44450" rIns="90488" bIns="44450" numCol="1" anchorCtr="0" compatLnSpc="1">
            <a:prstTxWarp prst="textNoShape">
              <a:avLst/>
            </a:prstTxWarp>
          </a:bodyPr>
          <a:lstStyle/>
          <a:p>
            <a:pPr algn="ctr" eaLnBrk="1" hangingPunct="1"/>
            <a:r>
              <a:rPr lang="sv-SE" sz="3600" dirty="0" smtClean="0">
                <a:latin typeface="Georgia" panose="02040502050405020303" pitchFamily="18" charset="0"/>
                <a:ea typeface="ＭＳ Ｐゴシック" pitchFamily="34" charset="-128"/>
                <a:cs typeface="Arial" pitchFamily="34" charset="0"/>
              </a:rPr>
              <a:t>Exempel märkning arkivboxar</a:t>
            </a:r>
          </a:p>
        </p:txBody>
      </p:sp>
      <p:sp>
        <p:nvSpPr>
          <p:cNvPr id="2" name="Platshållare för datum 1"/>
          <p:cNvSpPr>
            <a:spLocks noGrp="1"/>
          </p:cNvSpPr>
          <p:nvPr>
            <p:ph type="dt" sz="half" idx="10"/>
          </p:nvPr>
        </p:nvSpPr>
        <p:spPr/>
        <p:txBody>
          <a:bodyPr/>
          <a:lstStyle/>
          <a:p>
            <a:pPr>
              <a:defRPr/>
            </a:pPr>
            <a:fld id="{1AD424AA-92AD-4085-86A0-CB716F094988}" type="datetime1">
              <a:rPr lang="sv-SE" smtClean="0"/>
              <a:t>2019-10-10</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sp>
        <p:nvSpPr>
          <p:cNvPr id="10" name="Rectangle 3"/>
          <p:cNvSpPr>
            <a:spLocks noChangeArrowheads="1"/>
          </p:cNvSpPr>
          <p:nvPr/>
        </p:nvSpPr>
        <p:spPr bwMode="auto">
          <a:xfrm>
            <a:off x="1294441" y="1412776"/>
            <a:ext cx="1718320" cy="2182911"/>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11" name="Rectangle 3"/>
          <p:cNvSpPr>
            <a:spLocks noChangeArrowheads="1"/>
          </p:cNvSpPr>
          <p:nvPr/>
        </p:nvSpPr>
        <p:spPr bwMode="auto">
          <a:xfrm>
            <a:off x="3988685" y="3943963"/>
            <a:ext cx="1718320" cy="2182911"/>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12" name="Rectangle 3"/>
          <p:cNvSpPr>
            <a:spLocks noChangeArrowheads="1"/>
          </p:cNvSpPr>
          <p:nvPr/>
        </p:nvSpPr>
        <p:spPr bwMode="auto">
          <a:xfrm>
            <a:off x="1294441" y="3897816"/>
            <a:ext cx="1718320" cy="2182911"/>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13" name="Rectangle 3"/>
          <p:cNvSpPr>
            <a:spLocks noChangeArrowheads="1"/>
          </p:cNvSpPr>
          <p:nvPr/>
        </p:nvSpPr>
        <p:spPr bwMode="auto">
          <a:xfrm>
            <a:off x="3964868" y="1412776"/>
            <a:ext cx="1718320" cy="2182911"/>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5" name="Rektangel 4"/>
          <p:cNvSpPr/>
          <p:nvPr/>
        </p:nvSpPr>
        <p:spPr>
          <a:xfrm>
            <a:off x="4136893" y="2348880"/>
            <a:ext cx="1421904" cy="1107996"/>
          </a:xfrm>
          <a:prstGeom prst="rect">
            <a:avLst/>
          </a:prstGeom>
        </p:spPr>
        <p:txBody>
          <a:bodyPr wrap="square">
            <a:spAutoFit/>
          </a:bodyPr>
          <a:lstStyle/>
          <a:p>
            <a:pPr algn="ctr" eaLnBrk="0" hangingPunct="0">
              <a:spcBef>
                <a:spcPct val="20000"/>
              </a:spcBef>
            </a:pPr>
            <a:r>
              <a:rPr lang="sv-SE" sz="1000" dirty="0"/>
              <a:t>Linköpings stadsbibliotek</a:t>
            </a:r>
          </a:p>
          <a:p>
            <a:pPr algn="ctr" eaLnBrk="0" hangingPunct="0">
              <a:spcBef>
                <a:spcPct val="20000"/>
              </a:spcBef>
            </a:pPr>
            <a:r>
              <a:rPr lang="sv-SE" sz="1000" dirty="0"/>
              <a:t>Diarieförda handlingar</a:t>
            </a:r>
          </a:p>
          <a:p>
            <a:pPr algn="ctr" eaLnBrk="0" hangingPunct="0">
              <a:spcBef>
                <a:spcPct val="20000"/>
              </a:spcBef>
            </a:pPr>
            <a:r>
              <a:rPr lang="sv-SE" sz="1000" dirty="0"/>
              <a:t>2011</a:t>
            </a:r>
          </a:p>
          <a:p>
            <a:pPr algn="ctr" eaLnBrk="0" hangingPunct="0">
              <a:spcBef>
                <a:spcPct val="20000"/>
              </a:spcBef>
            </a:pPr>
            <a:r>
              <a:rPr lang="sv-SE" sz="1000" dirty="0"/>
              <a:t>Dnr 1-45</a:t>
            </a:r>
          </a:p>
        </p:txBody>
      </p:sp>
      <p:sp>
        <p:nvSpPr>
          <p:cNvPr id="6" name="Rektangel 5"/>
          <p:cNvSpPr/>
          <p:nvPr/>
        </p:nvSpPr>
        <p:spPr>
          <a:xfrm>
            <a:off x="1370641" y="2708920"/>
            <a:ext cx="1565920" cy="769441"/>
          </a:xfrm>
          <a:prstGeom prst="rect">
            <a:avLst/>
          </a:prstGeom>
        </p:spPr>
        <p:txBody>
          <a:bodyPr wrap="square">
            <a:spAutoFit/>
          </a:bodyPr>
          <a:lstStyle/>
          <a:p>
            <a:pPr algn="ctr" eaLnBrk="0" hangingPunct="0">
              <a:spcBef>
                <a:spcPct val="20000"/>
              </a:spcBef>
            </a:pPr>
            <a:r>
              <a:rPr lang="sv-SE" sz="1000" dirty="0"/>
              <a:t>Linköpings stadsbibliotek</a:t>
            </a:r>
          </a:p>
          <a:p>
            <a:pPr algn="ctr" eaLnBrk="0" hangingPunct="0">
              <a:spcBef>
                <a:spcPct val="20000"/>
              </a:spcBef>
            </a:pPr>
            <a:r>
              <a:rPr lang="sv-SE" sz="1000" dirty="0"/>
              <a:t>Protokoll</a:t>
            </a:r>
          </a:p>
          <a:p>
            <a:pPr algn="ctr" eaLnBrk="0" hangingPunct="0">
              <a:spcBef>
                <a:spcPct val="20000"/>
              </a:spcBef>
            </a:pPr>
            <a:r>
              <a:rPr lang="sv-SE" sz="1000" dirty="0"/>
              <a:t>2011</a:t>
            </a:r>
          </a:p>
        </p:txBody>
      </p:sp>
      <p:sp>
        <p:nvSpPr>
          <p:cNvPr id="8" name="Rektangel 7"/>
          <p:cNvSpPr/>
          <p:nvPr/>
        </p:nvSpPr>
        <p:spPr>
          <a:xfrm>
            <a:off x="1478653" y="5157192"/>
            <a:ext cx="1349896" cy="769441"/>
          </a:xfrm>
          <a:prstGeom prst="rect">
            <a:avLst/>
          </a:prstGeom>
        </p:spPr>
        <p:txBody>
          <a:bodyPr wrap="square">
            <a:spAutoFit/>
          </a:bodyPr>
          <a:lstStyle/>
          <a:p>
            <a:pPr algn="ctr" eaLnBrk="0" hangingPunct="0">
              <a:spcBef>
                <a:spcPct val="20000"/>
              </a:spcBef>
            </a:pPr>
            <a:r>
              <a:rPr lang="sv-SE" sz="1000" dirty="0"/>
              <a:t>Linköpings stadsbibliotek</a:t>
            </a:r>
          </a:p>
          <a:p>
            <a:pPr algn="ctr" eaLnBrk="0" hangingPunct="0">
              <a:spcBef>
                <a:spcPct val="20000"/>
              </a:spcBef>
            </a:pPr>
            <a:r>
              <a:rPr lang="sv-SE" sz="1000" dirty="0"/>
              <a:t>Personalakter</a:t>
            </a:r>
          </a:p>
          <a:p>
            <a:pPr algn="ctr" eaLnBrk="0" hangingPunct="0">
              <a:spcBef>
                <a:spcPct val="20000"/>
              </a:spcBef>
            </a:pPr>
            <a:r>
              <a:rPr lang="sv-SE" sz="1000" dirty="0"/>
              <a:t>510325-670830</a:t>
            </a:r>
          </a:p>
        </p:txBody>
      </p:sp>
      <p:sp>
        <p:nvSpPr>
          <p:cNvPr id="9" name="Rektangel 8"/>
          <p:cNvSpPr/>
          <p:nvPr/>
        </p:nvSpPr>
        <p:spPr>
          <a:xfrm>
            <a:off x="4100889" y="5247720"/>
            <a:ext cx="1493912" cy="769441"/>
          </a:xfrm>
          <a:prstGeom prst="rect">
            <a:avLst/>
          </a:prstGeom>
        </p:spPr>
        <p:txBody>
          <a:bodyPr wrap="square">
            <a:spAutoFit/>
          </a:bodyPr>
          <a:lstStyle/>
          <a:p>
            <a:pPr algn="ctr" eaLnBrk="0" hangingPunct="0">
              <a:spcBef>
                <a:spcPct val="20000"/>
              </a:spcBef>
            </a:pPr>
            <a:r>
              <a:rPr lang="sv-SE" sz="1000" dirty="0"/>
              <a:t>Linköpings stadsbibliotek</a:t>
            </a:r>
          </a:p>
          <a:p>
            <a:pPr algn="ctr" eaLnBrk="0" hangingPunct="0">
              <a:spcBef>
                <a:spcPct val="20000"/>
              </a:spcBef>
            </a:pPr>
            <a:r>
              <a:rPr lang="sv-SE" sz="1000" dirty="0"/>
              <a:t>Broschyrer</a:t>
            </a:r>
          </a:p>
          <a:p>
            <a:pPr algn="ctr" eaLnBrk="0" hangingPunct="0">
              <a:spcBef>
                <a:spcPct val="20000"/>
              </a:spcBef>
            </a:pPr>
            <a:r>
              <a:rPr lang="sv-SE" sz="1000" dirty="0"/>
              <a:t>2011</a:t>
            </a:r>
          </a:p>
        </p:txBody>
      </p:sp>
    </p:spTree>
    <p:extLst>
      <p:ext uri="{BB962C8B-B14F-4D97-AF65-F5344CB8AC3E}">
        <p14:creationId xmlns:p14="http://schemas.microsoft.com/office/powerpoint/2010/main" val="347561208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tshållare för datum 3"/>
          <p:cNvSpPr>
            <a:spLocks noGrp="1"/>
          </p:cNvSpPr>
          <p:nvPr>
            <p:ph type="dt" sz="quarter" idx="10"/>
          </p:nvPr>
        </p:nvSpPr>
        <p:spPr>
          <a:noFill/>
        </p:spPr>
        <p:txBody>
          <a:bodyPr/>
          <a:lstStyle/>
          <a:p>
            <a:fld id="{E8AB7DC6-2221-4875-B7BC-7535E2F9E115}" type="datetime1">
              <a:rPr lang="sv-SE" smtClean="0">
                <a:latin typeface="Arial" pitchFamily="34" charset="0"/>
              </a:rPr>
              <a:t>2019-10-10</a:t>
            </a:fld>
            <a:endParaRPr lang="sv-SE" smtClean="0">
              <a:latin typeface="Arial" pitchFamily="34" charset="0"/>
            </a:endParaRPr>
          </a:p>
        </p:txBody>
      </p:sp>
      <p:sp>
        <p:nvSpPr>
          <p:cNvPr id="11267"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11269" name="Underrubrik 6"/>
          <p:cNvSpPr>
            <a:spLocks noGrp="1"/>
          </p:cNvSpPr>
          <p:nvPr>
            <p:ph type="subTitle" idx="1"/>
          </p:nvPr>
        </p:nvSpPr>
        <p:spPr>
          <a:xfrm>
            <a:off x="714375" y="2286000"/>
            <a:ext cx="7772400" cy="3657600"/>
          </a:xfrm>
        </p:spPr>
        <p:txBody>
          <a:bodyPr/>
          <a:lstStyle/>
          <a:p>
            <a:r>
              <a:rPr lang="sv-SE" smtClean="0">
                <a:latin typeface="Arial" pitchFamily="34" charset="0"/>
              </a:rPr>
              <a:t>Hur viker man en box</a:t>
            </a:r>
          </a:p>
          <a:p>
            <a:r>
              <a:rPr lang="sv-SE" smtClean="0">
                <a:latin typeface="Arial" pitchFamily="34" charset="0"/>
              </a:rPr>
              <a:t>Hur skriver man på boxen</a:t>
            </a:r>
          </a:p>
          <a:p>
            <a:r>
              <a:rPr lang="sv-SE" smtClean="0">
                <a:latin typeface="Arial" pitchFamily="34" charset="0"/>
              </a:rPr>
              <a:t>Blyertspenna</a:t>
            </a:r>
          </a:p>
        </p:txBody>
      </p:sp>
      <p:sp>
        <p:nvSpPr>
          <p:cNvPr id="11270" name="Rubrik 7"/>
          <p:cNvSpPr>
            <a:spLocks noGrp="1"/>
          </p:cNvSpPr>
          <p:nvPr>
            <p:ph type="ctrTitle"/>
          </p:nvPr>
        </p:nvSpPr>
        <p:spPr>
          <a:xfrm>
            <a:off x="685800" y="332656"/>
            <a:ext cx="7772400" cy="1143000"/>
          </a:xfrm>
        </p:spPr>
        <p:txBody>
          <a:bodyPr/>
          <a:lstStyle/>
          <a:p>
            <a:pPr algn="ctr"/>
            <a:r>
              <a:rPr lang="sv-SE" sz="3600" dirty="0" smtClean="0"/>
              <a:t>Så viker man ihop en arkivbox</a:t>
            </a:r>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8640" y="2924944"/>
            <a:ext cx="4592065" cy="3415670"/>
          </a:xfrm>
          <a:prstGeom prst="rect">
            <a:avLst/>
          </a:prstGeom>
        </p:spPr>
      </p:pic>
      <p:pic>
        <p:nvPicPr>
          <p:cNvPr id="11271" name="Bildobjekt 7" descr="uppvikt box.JPG"/>
          <p:cNvPicPr>
            <a:picLocks noChangeAspect="1"/>
          </p:cNvPicPr>
          <p:nvPr/>
        </p:nvPicPr>
        <p:blipFill>
          <a:blip r:embed="rId3"/>
          <a:srcRect/>
          <a:stretch>
            <a:fillRect/>
          </a:stretch>
        </p:blipFill>
        <p:spPr bwMode="auto">
          <a:xfrm>
            <a:off x="214312" y="1571625"/>
            <a:ext cx="4861743" cy="3646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13792"/>
            <a:ext cx="7772400" cy="1143000"/>
          </a:xfrm>
        </p:spPr>
        <p:txBody>
          <a:bodyPr/>
          <a:lstStyle/>
          <a:p>
            <a:pPr algn="ctr"/>
            <a:r>
              <a:rPr lang="sv-SE" sz="3600" dirty="0" smtClean="0"/>
              <a:t>Beställa material</a:t>
            </a:r>
            <a:endParaRPr lang="sv-SE" sz="3600" dirty="0">
              <a:solidFill>
                <a:srgbClr val="FF0000"/>
              </a:solidFill>
            </a:endParaRPr>
          </a:p>
        </p:txBody>
      </p:sp>
      <p:sp>
        <p:nvSpPr>
          <p:cNvPr id="3" name="Platshållare för datum 2"/>
          <p:cNvSpPr>
            <a:spLocks noGrp="1"/>
          </p:cNvSpPr>
          <p:nvPr>
            <p:ph type="dt" sz="half" idx="10"/>
          </p:nvPr>
        </p:nvSpPr>
        <p:spPr/>
        <p:txBody>
          <a:bodyPr/>
          <a:lstStyle/>
          <a:p>
            <a:pPr>
              <a:defRPr/>
            </a:pPr>
            <a:fld id="{8C7471D9-9B1B-4ABA-84F1-79DA49686A95}" type="datetime1">
              <a:rPr lang="sv-SE" smtClean="0"/>
              <a:t>2019-10-10</a:t>
            </a:fld>
            <a:endParaRPr lang="sv-SE" dirty="0"/>
          </a:p>
        </p:txBody>
      </p:sp>
      <p:sp>
        <p:nvSpPr>
          <p:cNvPr id="7" name="textruta 6"/>
          <p:cNvSpPr txBox="1"/>
          <p:nvPr/>
        </p:nvSpPr>
        <p:spPr>
          <a:xfrm>
            <a:off x="1907704" y="1196752"/>
            <a:ext cx="5832648" cy="646331"/>
          </a:xfrm>
          <a:prstGeom prst="rect">
            <a:avLst/>
          </a:prstGeom>
          <a:noFill/>
        </p:spPr>
        <p:txBody>
          <a:bodyPr wrap="square" rtlCol="0">
            <a:spAutoFit/>
          </a:bodyPr>
          <a:lstStyle/>
          <a:p>
            <a:endParaRPr lang="sv-SE" b="1" dirty="0">
              <a:latin typeface="Arial"/>
              <a:cs typeface="Arial"/>
            </a:endParaRPr>
          </a:p>
          <a:p>
            <a:endParaRPr lang="sv-SE" b="1" dirty="0" smtClean="0">
              <a:latin typeface="Arial"/>
              <a:cs typeface="Arial"/>
            </a:endParaRPr>
          </a:p>
        </p:txBody>
      </p:sp>
      <p:sp>
        <p:nvSpPr>
          <p:cNvPr id="10" name="Underrubrik 2"/>
          <p:cNvSpPr>
            <a:spLocks noGrp="1"/>
          </p:cNvSpPr>
          <p:nvPr>
            <p:ph type="subTitle" idx="1"/>
          </p:nvPr>
        </p:nvSpPr>
        <p:spPr>
          <a:xfrm>
            <a:off x="685800" y="980728"/>
            <a:ext cx="8062664" cy="5231606"/>
          </a:xfrm>
        </p:spPr>
        <p:txBody>
          <a:bodyPr/>
          <a:lstStyle/>
          <a:p>
            <a:pPr marL="342900" indent="-342900">
              <a:buFont typeface="Arial" panose="020B0604020202020204" pitchFamily="34" charset="0"/>
              <a:buChar char="•"/>
            </a:pPr>
            <a:r>
              <a:rPr lang="sv-SE" sz="1600" dirty="0" err="1">
                <a:latin typeface="Georgia" panose="02040502050405020303" pitchFamily="18" charset="0"/>
                <a:cs typeface="Arial"/>
              </a:rPr>
              <a:t>Aktomslag</a:t>
            </a:r>
            <a:r>
              <a:rPr lang="sv-SE" sz="1600" dirty="0">
                <a:latin typeface="Georgia" panose="02040502050405020303" pitchFamily="18" charset="0"/>
                <a:cs typeface="Arial"/>
              </a:rPr>
              <a:t> och arkivboxar beställs via Staples</a:t>
            </a:r>
          </a:p>
          <a:p>
            <a:r>
              <a:rPr lang="sv-SE" sz="1600" dirty="0">
                <a:latin typeface="Georgia" panose="02040502050405020303" pitchFamily="18" charset="0"/>
                <a:cs typeface="Arial"/>
              </a:rPr>
              <a:t>	OBS! Arkivboxarna ska heta </a:t>
            </a:r>
            <a:r>
              <a:rPr lang="sv-SE" sz="1600" b="1" dirty="0">
                <a:latin typeface="Georgia" panose="02040502050405020303" pitchFamily="18" charset="0"/>
                <a:cs typeface="Arial"/>
              </a:rPr>
              <a:t>Svensk standard.</a:t>
            </a: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endParaRPr lang="sv-SE" sz="1600" b="1" dirty="0">
              <a:latin typeface="Georgia" panose="02040502050405020303" pitchFamily="18" charset="0"/>
              <a:cs typeface="Arial"/>
            </a:endParaRPr>
          </a:p>
          <a:p>
            <a:pPr marL="342900" indent="-342900">
              <a:buFont typeface="Arial" panose="020B0604020202020204" pitchFamily="34" charset="0"/>
              <a:buChar char="•"/>
            </a:pPr>
            <a:r>
              <a:rPr lang="sv-SE" sz="1600" dirty="0"/>
              <a:t>Arkivboxar i A4-storlek, bredd 30 mm, finns att köpa hos </a:t>
            </a:r>
            <a:r>
              <a:rPr lang="sv-SE" sz="1600" dirty="0" err="1"/>
              <a:t>Kontorab</a:t>
            </a:r>
            <a:r>
              <a:rPr lang="sv-SE" sz="1600" dirty="0"/>
              <a:t> med artikelnummer 10530.</a:t>
            </a:r>
            <a:endParaRPr lang="sv-SE" sz="1600" b="1" dirty="0">
              <a:latin typeface="Georgia" panose="02040502050405020303" pitchFamily="18" charset="0"/>
              <a:cs typeface="Arial"/>
            </a:endParaRPr>
          </a:p>
          <a:p>
            <a:pPr marL="342900" indent="-342900">
              <a:buFont typeface="Arial" panose="020B0604020202020204" pitchFamily="34" charset="0"/>
              <a:buChar char="•"/>
            </a:pPr>
            <a:r>
              <a:rPr lang="sv-SE" sz="1600" dirty="0">
                <a:latin typeface="Georgia" panose="02040502050405020303" pitchFamily="18" charset="0"/>
                <a:cs typeface="Arial"/>
              </a:rPr>
              <a:t>Artikelnummer för 125 </a:t>
            </a:r>
            <a:r>
              <a:rPr lang="sv-SE" sz="1600" dirty="0" err="1">
                <a:latin typeface="Georgia" panose="02040502050405020303" pitchFamily="18" charset="0"/>
                <a:cs typeface="Arial"/>
              </a:rPr>
              <a:t>st</a:t>
            </a:r>
            <a:r>
              <a:rPr lang="sv-SE" sz="1600" dirty="0">
                <a:latin typeface="Georgia" panose="02040502050405020303" pitchFamily="18" charset="0"/>
                <a:cs typeface="Arial"/>
              </a:rPr>
              <a:t> vikta </a:t>
            </a:r>
            <a:r>
              <a:rPr lang="sv-SE" sz="1600" dirty="0" err="1">
                <a:latin typeface="Georgia" panose="02040502050405020303" pitchFamily="18" charset="0"/>
                <a:cs typeface="Arial"/>
              </a:rPr>
              <a:t>aktomslag</a:t>
            </a:r>
            <a:r>
              <a:rPr lang="sv-SE" sz="1600" dirty="0">
                <a:latin typeface="Georgia" panose="02040502050405020303" pitchFamily="18" charset="0"/>
                <a:cs typeface="Arial"/>
              </a:rPr>
              <a:t> </a:t>
            </a:r>
            <a:r>
              <a:rPr lang="sv-SE" sz="1600" dirty="0"/>
              <a:t>188984 eller 500 </a:t>
            </a:r>
            <a:r>
              <a:rPr lang="sv-SE" sz="1600" dirty="0" err="1"/>
              <a:t>st</a:t>
            </a:r>
            <a:r>
              <a:rPr lang="sv-SE" sz="1600" dirty="0"/>
              <a:t> ovikta</a:t>
            </a:r>
            <a:r>
              <a:rPr lang="sv-SE" sz="1600" dirty="0">
                <a:latin typeface="Georgia" panose="02040502050405020303" pitchFamily="18" charset="0"/>
                <a:cs typeface="Arial"/>
              </a:rPr>
              <a:t> </a:t>
            </a:r>
            <a:r>
              <a:rPr lang="sv-SE" sz="1600" dirty="0"/>
              <a:t>840690.</a:t>
            </a:r>
          </a:p>
          <a:p>
            <a:pPr marL="342900" indent="-342900">
              <a:buFont typeface="Arial" panose="020B0604020202020204" pitchFamily="34" charset="0"/>
              <a:buChar char="•"/>
            </a:pPr>
            <a:r>
              <a:rPr lang="sv-SE" sz="1600" dirty="0">
                <a:latin typeface="Georgia" panose="02040502050405020303" pitchFamily="18" charset="0"/>
                <a:cs typeface="Arial"/>
              </a:rPr>
              <a:t>Mer information på </a:t>
            </a:r>
            <a:r>
              <a:rPr lang="sv-SE" sz="1600" dirty="0">
                <a:latin typeface="Georgia" panose="02040502050405020303" pitchFamily="18" charset="0"/>
                <a:cs typeface="Arial"/>
                <a:hlinkClick r:id="rId2"/>
              </a:rPr>
              <a:t>www.linkoping.se/stadsarkiv</a:t>
            </a:r>
            <a:endParaRPr lang="sv-SE" sz="1600" dirty="0">
              <a:latin typeface="Georgia" panose="02040502050405020303" pitchFamily="18" charset="0"/>
              <a:cs typeface="Arial"/>
            </a:endParaRPr>
          </a:p>
        </p:txBody>
      </p:sp>
      <p:pic>
        <p:nvPicPr>
          <p:cNvPr id="9" name="Bildobjekt 8"/>
          <p:cNvPicPr>
            <a:picLocks noChangeAspect="1"/>
          </p:cNvPicPr>
          <p:nvPr/>
        </p:nvPicPr>
        <p:blipFill>
          <a:blip r:embed="rId3"/>
          <a:stretch>
            <a:fillRect/>
          </a:stretch>
        </p:blipFill>
        <p:spPr>
          <a:xfrm>
            <a:off x="1039691" y="1556792"/>
            <a:ext cx="5457973" cy="2841137"/>
          </a:xfrm>
          <a:prstGeom prst="rect">
            <a:avLst/>
          </a:prstGeom>
        </p:spPr>
      </p:pic>
      <p:sp>
        <p:nvSpPr>
          <p:cNvPr id="11"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Tree>
    <p:extLst>
      <p:ext uri="{BB962C8B-B14F-4D97-AF65-F5344CB8AC3E}">
        <p14:creationId xmlns:p14="http://schemas.microsoft.com/office/powerpoint/2010/main" val="2934949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tshållare för datum 3"/>
          <p:cNvSpPr>
            <a:spLocks noGrp="1"/>
          </p:cNvSpPr>
          <p:nvPr>
            <p:ph type="dt" sz="quarter" idx="10"/>
          </p:nvPr>
        </p:nvSpPr>
        <p:spPr>
          <a:noFill/>
        </p:spPr>
        <p:txBody>
          <a:bodyPr/>
          <a:lstStyle/>
          <a:p>
            <a:fld id="{C0148AAD-B2AA-41E1-B718-38A2566E2408}" type="datetime1">
              <a:rPr lang="sv-SE" smtClean="0">
                <a:latin typeface="Arial" pitchFamily="34" charset="0"/>
              </a:rPr>
              <a:t>2019-10-10</a:t>
            </a:fld>
            <a:endParaRPr lang="sv-SE" smtClean="0">
              <a:latin typeface="Arial" pitchFamily="34" charset="0"/>
            </a:endParaRPr>
          </a:p>
        </p:txBody>
      </p:sp>
      <p:sp>
        <p:nvSpPr>
          <p:cNvPr id="13315"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13316" name="Platshållare för bildnummer 5"/>
          <p:cNvSpPr>
            <a:spLocks noGrp="1"/>
          </p:cNvSpPr>
          <p:nvPr>
            <p:ph type="sldNum" sz="quarter" idx="12"/>
          </p:nvPr>
        </p:nvSpPr>
        <p:spPr>
          <a:noFill/>
        </p:spPr>
        <p:txBody>
          <a:bodyPr/>
          <a:lstStyle/>
          <a:p>
            <a:fld id="{FCDA7BA7-2F55-41B6-A44C-1A7EE0EDAA05}" type="slidenum">
              <a:rPr lang="sv-SE" smtClean="0">
                <a:latin typeface="Arial" pitchFamily="34" charset="0"/>
              </a:rPr>
              <a:pPr/>
              <a:t>27</a:t>
            </a:fld>
            <a:endParaRPr lang="sv-SE" smtClean="0">
              <a:latin typeface="Arial" pitchFamily="34" charset="0"/>
            </a:endParaRPr>
          </a:p>
        </p:txBody>
      </p:sp>
      <p:sp>
        <p:nvSpPr>
          <p:cNvPr id="13318" name="Rubrik 7"/>
          <p:cNvSpPr>
            <a:spLocks noGrp="1"/>
          </p:cNvSpPr>
          <p:nvPr>
            <p:ph type="ctrTitle"/>
          </p:nvPr>
        </p:nvSpPr>
        <p:spPr>
          <a:xfrm>
            <a:off x="685800" y="44624"/>
            <a:ext cx="7772400" cy="1143000"/>
          </a:xfrm>
        </p:spPr>
        <p:txBody>
          <a:bodyPr/>
          <a:lstStyle/>
          <a:p>
            <a:pPr algn="ctr"/>
            <a:r>
              <a:rPr lang="sv-SE" sz="3600" dirty="0" smtClean="0"/>
              <a:t>Använd dokumenthanteringsplanen som stöd</a:t>
            </a:r>
            <a:endParaRPr lang="sv-SE" sz="3600" dirty="0" smtClean="0">
              <a:solidFill>
                <a:srgbClr val="FF0000"/>
              </a:solidFill>
            </a:endParaRPr>
          </a:p>
        </p:txBody>
      </p:sp>
      <p:pic>
        <p:nvPicPr>
          <p:cNvPr id="2" name="Picture 2"/>
          <p:cNvPicPr>
            <a:picLocks noChangeAspect="1" noChangeArrowheads="1"/>
          </p:cNvPicPr>
          <p:nvPr/>
        </p:nvPicPr>
        <p:blipFill>
          <a:blip r:embed="rId2"/>
          <a:srcRect l="21262" t="15400" r="20857" b="16800"/>
          <a:stretch>
            <a:fillRect/>
          </a:stretch>
        </p:blipFill>
        <p:spPr bwMode="auto">
          <a:xfrm>
            <a:off x="755576" y="1355355"/>
            <a:ext cx="8064896" cy="53140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88640"/>
            <a:ext cx="7772400" cy="1143000"/>
          </a:xfrm>
        </p:spPr>
        <p:txBody>
          <a:bodyPr/>
          <a:lstStyle/>
          <a:p>
            <a:pPr algn="ctr"/>
            <a:r>
              <a:rPr lang="sv-SE" sz="3200" dirty="0" smtClean="0"/>
              <a:t>Ny informationshanteringsplan</a:t>
            </a:r>
            <a:endParaRPr lang="sv-SE" sz="3200" dirty="0"/>
          </a:p>
        </p:txBody>
      </p:sp>
      <p:sp>
        <p:nvSpPr>
          <p:cNvPr id="3" name="Underrubrik 2"/>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pPr>
              <a:defRPr/>
            </a:pPr>
            <a:fld id="{FA1900A0-816E-4400-8068-CD7C34171A73}" type="datetime1">
              <a:rPr lang="sv-SE" smtClean="0"/>
              <a:t>2019-10-10</a:t>
            </a:fld>
            <a:endParaRPr lang="sv-SE" dirty="0"/>
          </a:p>
        </p:txBody>
      </p:sp>
      <p:sp>
        <p:nvSpPr>
          <p:cNvPr id="5" name="Platshållare för sidfot 4"/>
          <p:cNvSpPr>
            <a:spLocks noGrp="1"/>
          </p:cNvSpPr>
          <p:nvPr>
            <p:ph type="ftr" sz="quarter" idx="11"/>
          </p:nvPr>
        </p:nvSpPr>
        <p:spPr/>
        <p:txBody>
          <a:bodyPr/>
          <a:lstStyle/>
          <a:p>
            <a:r>
              <a:rPr lang="sv-SE" dirty="0">
                <a:latin typeface="Arial" pitchFamily="34" charset="0"/>
              </a:rPr>
              <a:t>Grundutbildning för arkivredogörare</a:t>
            </a:r>
          </a:p>
        </p:txBody>
      </p:sp>
      <p:pic>
        <p:nvPicPr>
          <p:cNvPr id="6" name="Bildobjekt 5"/>
          <p:cNvPicPr>
            <a:picLocks noChangeAspect="1"/>
          </p:cNvPicPr>
          <p:nvPr/>
        </p:nvPicPr>
        <p:blipFill>
          <a:blip r:embed="rId2"/>
          <a:stretch>
            <a:fillRect/>
          </a:stretch>
        </p:blipFill>
        <p:spPr>
          <a:xfrm>
            <a:off x="107504" y="1298627"/>
            <a:ext cx="8964487" cy="4347809"/>
          </a:xfrm>
          <a:prstGeom prst="rect">
            <a:avLst/>
          </a:prstGeom>
        </p:spPr>
      </p:pic>
    </p:spTree>
    <p:extLst>
      <p:ext uri="{BB962C8B-B14F-4D97-AF65-F5344CB8AC3E}">
        <p14:creationId xmlns:p14="http://schemas.microsoft.com/office/powerpoint/2010/main" val="1426089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Exempel på föreskrift</a:t>
            </a:r>
            <a:endParaRPr lang="sv-SE" dirty="0"/>
          </a:p>
        </p:txBody>
      </p:sp>
      <p:sp>
        <p:nvSpPr>
          <p:cNvPr id="3" name="Platshållare för innehåll 2"/>
          <p:cNvSpPr>
            <a:spLocks noGrp="1"/>
          </p:cNvSpPr>
          <p:nvPr>
            <p:ph idx="1"/>
          </p:nvPr>
        </p:nvSpPr>
        <p:spPr>
          <a:xfrm>
            <a:off x="684212" y="1412776"/>
            <a:ext cx="7739788" cy="4713387"/>
          </a:xfrm>
        </p:spPr>
        <p:txBody>
          <a:bodyPr/>
          <a:lstStyle/>
          <a:p>
            <a:pPr marL="0" indent="0">
              <a:buNone/>
            </a:pPr>
            <a:r>
              <a:rPr lang="sv-SE" sz="2000" dirty="0" smtClean="0"/>
              <a:t>Föreskrift </a:t>
            </a:r>
            <a:r>
              <a:rPr lang="sv-SE" sz="2000" dirty="0" err="1" smtClean="0">
                <a:hlinkClick r:id="rId2"/>
              </a:rPr>
              <a:t>LiSA</a:t>
            </a:r>
            <a:r>
              <a:rPr lang="sv-SE" sz="2000" dirty="0" smtClean="0">
                <a:hlinkClick r:id="rId2"/>
              </a:rPr>
              <a:t>-F 2014:2</a:t>
            </a:r>
            <a:r>
              <a:rPr lang="sv-SE" sz="2000" dirty="0"/>
              <a:t> </a:t>
            </a:r>
            <a:r>
              <a:rPr lang="sv-SE" sz="2000" dirty="0" smtClean="0"/>
              <a:t>gallring av handlingar </a:t>
            </a:r>
            <a:br>
              <a:rPr lang="sv-SE" sz="2000" dirty="0" smtClean="0"/>
            </a:br>
            <a:r>
              <a:rPr lang="sv-SE" sz="2000" dirty="0" smtClean="0"/>
              <a:t>av tillfällig eller ringa betydelse</a:t>
            </a:r>
          </a:p>
          <a:p>
            <a:pPr marL="0" indent="0">
              <a:buNone/>
            </a:pPr>
            <a:endParaRPr lang="sv-SE" sz="2000" dirty="0" smtClean="0"/>
          </a:p>
          <a:p>
            <a:pPr>
              <a:buFont typeface="Arial" panose="020B0604020202020204" pitchFamily="34" charset="0"/>
              <a:buChar char="•"/>
            </a:pPr>
            <a:r>
              <a:rPr lang="sv-SE" sz="2000" dirty="0"/>
              <a:t>Rutinmässiga förfrågningar och meddelanden		Gallras 1 år</a:t>
            </a:r>
          </a:p>
          <a:p>
            <a:pPr>
              <a:buFont typeface="Arial" panose="020B0604020202020204" pitchFamily="34" charset="0"/>
              <a:buChar char="•"/>
            </a:pPr>
            <a:r>
              <a:rPr lang="sv-SE" sz="2000" dirty="0"/>
              <a:t>Handlingar för kännedom							Gallras 1 år</a:t>
            </a:r>
          </a:p>
          <a:p>
            <a:pPr>
              <a:buFont typeface="Arial" panose="020B0604020202020204" pitchFamily="34" charset="0"/>
              <a:buChar char="•"/>
            </a:pPr>
            <a:r>
              <a:rPr lang="sv-SE" sz="2000" dirty="0"/>
              <a:t>Kopior och dubbletter							Vid </a:t>
            </a:r>
            <a:r>
              <a:rPr lang="sv-SE" sz="2000" dirty="0" err="1" smtClean="0"/>
              <a:t>inaktualitet</a:t>
            </a:r>
            <a:endParaRPr lang="sv-SE" sz="2000" dirty="0" smtClean="0"/>
          </a:p>
          <a:p>
            <a:pPr>
              <a:buFont typeface="Arial" panose="020B0604020202020204" pitchFamily="34" charset="0"/>
              <a:buChar char="•"/>
            </a:pPr>
            <a:r>
              <a:rPr lang="sv-SE" sz="2000" dirty="0" smtClean="0"/>
              <a:t>SMS och MMS (under förutsättning att de			Vid </a:t>
            </a:r>
            <a:r>
              <a:rPr lang="sv-SE" sz="2000" dirty="0" err="1" smtClean="0"/>
              <a:t>inaktualitet</a:t>
            </a:r>
            <a:r>
              <a:rPr lang="sv-SE" sz="2000" dirty="0" smtClean="0"/>
              <a:t/>
            </a:r>
            <a:br>
              <a:rPr lang="sv-SE" sz="2000" dirty="0" smtClean="0"/>
            </a:br>
            <a:r>
              <a:rPr lang="sv-SE" sz="2000" dirty="0" smtClean="0"/>
              <a:t>dokumenterats vid behov)</a:t>
            </a:r>
          </a:p>
          <a:p>
            <a:pPr>
              <a:buFont typeface="Arial" panose="020B0604020202020204" pitchFamily="34" charset="0"/>
              <a:buChar char="•"/>
            </a:pPr>
            <a:r>
              <a:rPr lang="sv-SE" sz="2000" dirty="0" smtClean="0"/>
              <a:t>Underlag för intern verksamhetsredovisning		Vid </a:t>
            </a:r>
            <a:r>
              <a:rPr lang="sv-SE" sz="2000" dirty="0" err="1" smtClean="0"/>
              <a:t>inakutalitet</a:t>
            </a:r>
            <a:r>
              <a:rPr lang="sv-SE" sz="2000" dirty="0" smtClean="0"/>
              <a:t/>
            </a:r>
            <a:br>
              <a:rPr lang="sv-SE" sz="2000" dirty="0" smtClean="0"/>
            </a:br>
            <a:r>
              <a:rPr lang="sv-SE" sz="2000" dirty="0" smtClean="0"/>
              <a:t>(när sammanställning är klar t.ex. enkätsvar)</a:t>
            </a:r>
          </a:p>
          <a:p>
            <a:pPr>
              <a:buFont typeface="Arial" panose="020B0604020202020204" pitchFamily="34" charset="0"/>
              <a:buChar char="•"/>
            </a:pPr>
            <a:endParaRPr lang="sv-SE" sz="2000" dirty="0"/>
          </a:p>
          <a:p>
            <a:pPr marL="0" indent="0">
              <a:buNone/>
            </a:pPr>
            <a:endParaRPr lang="sv-SE" sz="2000" dirty="0"/>
          </a:p>
          <a:p>
            <a:pPr marL="0" indent="0">
              <a:buNone/>
            </a:pPr>
            <a:endParaRPr lang="sv-SE" dirty="0" smtClean="0"/>
          </a:p>
          <a:p>
            <a:pPr marL="0" indent="0">
              <a:buNone/>
            </a:pPr>
            <a:endParaRPr lang="sv-SE" dirty="0"/>
          </a:p>
        </p:txBody>
      </p:sp>
      <p:sp>
        <p:nvSpPr>
          <p:cNvPr id="4" name="Platshållare för datum 3"/>
          <p:cNvSpPr>
            <a:spLocks noGrp="1"/>
          </p:cNvSpPr>
          <p:nvPr>
            <p:ph type="dt" sz="half" idx="10"/>
          </p:nvPr>
        </p:nvSpPr>
        <p:spPr/>
        <p:txBody>
          <a:bodyPr/>
          <a:lstStyle/>
          <a:p>
            <a:pPr>
              <a:defRPr/>
            </a:pPr>
            <a:fld id="{610D1706-1819-455B-A272-B60FA7299328}" type="datetime1">
              <a:rPr lang="sv-SE" smtClean="0"/>
              <a:t>2019-10-10</a:t>
            </a:fld>
            <a:endParaRPr lang="sv-SE" dirty="0"/>
          </a:p>
        </p:txBody>
      </p:sp>
      <p:sp>
        <p:nvSpPr>
          <p:cNvPr id="7"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Tree>
    <p:extLst>
      <p:ext uri="{BB962C8B-B14F-4D97-AF65-F5344CB8AC3E}">
        <p14:creationId xmlns:p14="http://schemas.microsoft.com/office/powerpoint/2010/main" val="32876370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987824" y="332656"/>
            <a:ext cx="3168352" cy="833799"/>
          </a:xfrm>
        </p:spPr>
        <p:txBody>
          <a:bodyPr/>
          <a:lstStyle/>
          <a:p>
            <a:pPr algn="ctr"/>
            <a:r>
              <a:rPr lang="sv-SE" dirty="0" smtClean="0"/>
              <a:t>STADSARKIVET</a:t>
            </a:r>
            <a:endParaRPr lang="sv-SE"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960" y="980728"/>
            <a:ext cx="3688080" cy="5522976"/>
          </a:xfrm>
          <a:prstGeom prst="rect">
            <a:avLst/>
          </a:prstGeom>
        </p:spPr>
      </p:pic>
    </p:spTree>
    <p:extLst>
      <p:ext uri="{BB962C8B-B14F-4D97-AF65-F5344CB8AC3E}">
        <p14:creationId xmlns:p14="http://schemas.microsoft.com/office/powerpoint/2010/main" val="1955821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stretch>
            <a:fillRect/>
          </a:stretch>
        </p:blipFill>
        <p:spPr>
          <a:xfrm>
            <a:off x="2987824" y="1370000"/>
            <a:ext cx="1999846" cy="3031108"/>
          </a:xfrm>
          <a:prstGeom prst="rect">
            <a:avLst/>
          </a:prstGeom>
        </p:spPr>
      </p:pic>
      <p:sp>
        <p:nvSpPr>
          <p:cNvPr id="2" name="Rubrik 1"/>
          <p:cNvSpPr>
            <a:spLocks noGrp="1"/>
          </p:cNvSpPr>
          <p:nvPr>
            <p:ph type="ctrTitle"/>
          </p:nvPr>
        </p:nvSpPr>
        <p:spPr>
          <a:xfrm>
            <a:off x="685800" y="548680"/>
            <a:ext cx="7772400" cy="1143000"/>
          </a:xfrm>
        </p:spPr>
        <p:txBody>
          <a:bodyPr/>
          <a:lstStyle/>
          <a:p>
            <a:pPr algn="ctr"/>
            <a:r>
              <a:rPr lang="sv-SE" sz="3600" dirty="0" smtClean="0"/>
              <a:t>Förstör utgallrade handlingar</a:t>
            </a:r>
            <a:endParaRPr lang="sv-SE" sz="3600" dirty="0"/>
          </a:p>
        </p:txBody>
      </p:sp>
      <p:sp>
        <p:nvSpPr>
          <p:cNvPr id="4" name="Platshållare för datum 3"/>
          <p:cNvSpPr>
            <a:spLocks noGrp="1"/>
          </p:cNvSpPr>
          <p:nvPr>
            <p:ph type="dt" sz="half" idx="10"/>
          </p:nvPr>
        </p:nvSpPr>
        <p:spPr/>
        <p:txBody>
          <a:bodyPr/>
          <a:lstStyle/>
          <a:p>
            <a:pPr>
              <a:defRPr/>
            </a:pPr>
            <a:fld id="{F4B8FB7F-E957-4EF5-BEB9-8FB9B7AF1EFA}" type="datetime1">
              <a:rPr lang="sv-SE" smtClean="0"/>
              <a:t>2019-10-10</a:t>
            </a:fld>
            <a:endParaRPr lang="sv-SE" dirty="0"/>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2636912"/>
            <a:ext cx="3312368" cy="3312368"/>
          </a:xfrm>
          <a:prstGeom prst="rect">
            <a:avLst/>
          </a:prstGeom>
        </p:spPr>
      </p:pic>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8872" y="2996952"/>
            <a:ext cx="4021600" cy="2952328"/>
          </a:xfrm>
          <a:prstGeom prst="rect">
            <a:avLst/>
          </a:prstGeom>
        </p:spPr>
      </p:pic>
      <p:sp>
        <p:nvSpPr>
          <p:cNvPr id="9" name="Platshållare för sidfot 4"/>
          <p:cNvSpPr txBox="1">
            <a:spLocks/>
          </p:cNvSpPr>
          <p:nvPr/>
        </p:nvSpPr>
        <p:spPr>
          <a:xfrm>
            <a:off x="2922816" y="6356350"/>
            <a:ext cx="3613150" cy="365125"/>
          </a:xfrm>
          <a:prstGeom prst="rect">
            <a:avLst/>
          </a:prstGeom>
          <a:ln/>
        </p:spPr>
        <p:txBody>
          <a:bodyPr vert="horz" lIns="91440" tIns="45720" rIns="91440" bIns="45720" rtlCol="0" anchor="ctr"/>
          <a:lstStyle>
            <a:defPPr>
              <a:defRPr lang="sv-SE"/>
            </a:defPPr>
            <a:lvl1pPr algn="l" defTabSz="457200" rtl="0" fontAlgn="auto">
              <a:spcBef>
                <a:spcPts val="0"/>
              </a:spcBef>
              <a:spcAft>
                <a:spcPts val="0"/>
              </a:spcAft>
              <a:defRPr sz="1200" kern="1200" baseline="0">
                <a:solidFill>
                  <a:schemeClr val="tx1">
                    <a:tint val="75000"/>
                  </a:schemeClr>
                </a:solidFill>
                <a:latin typeface="Arial"/>
                <a:ea typeface="+mn-ea"/>
                <a:cs typeface="+mn-cs"/>
              </a:defRPr>
            </a:lvl1pPr>
            <a:lvl2pPr marL="4572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kern="1200">
                <a:solidFill>
                  <a:schemeClr val="tx1"/>
                </a:solidFill>
                <a:latin typeface="Georgia" pitchFamily="18" charset="0"/>
                <a:ea typeface="ＭＳ Ｐゴシック" pitchFamily="34" charset="-128"/>
                <a:cs typeface="+mn-cs"/>
              </a:defRPr>
            </a:lvl9pPr>
          </a:lstStyle>
          <a:p>
            <a:pPr>
              <a:defRPr/>
            </a:pPr>
            <a:r>
              <a:rPr lang="sv-SE" smtClean="0"/>
              <a:t>Grundutbildning för arkivredogörare</a:t>
            </a:r>
            <a:endParaRPr lang="sv-SE" dirty="0"/>
          </a:p>
        </p:txBody>
      </p:sp>
    </p:spTree>
    <p:extLst>
      <p:ext uri="{BB962C8B-B14F-4D97-AF65-F5344CB8AC3E}">
        <p14:creationId xmlns:p14="http://schemas.microsoft.com/office/powerpoint/2010/main" val="573183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tshållare för datum 3"/>
          <p:cNvSpPr>
            <a:spLocks noGrp="1"/>
          </p:cNvSpPr>
          <p:nvPr>
            <p:ph type="dt" sz="quarter" idx="10"/>
          </p:nvPr>
        </p:nvSpPr>
        <p:spPr>
          <a:noFill/>
        </p:spPr>
        <p:txBody>
          <a:bodyPr/>
          <a:lstStyle/>
          <a:p>
            <a:fld id="{C33D4010-FF94-490B-82E8-4711443DEF6F}" type="datetime1">
              <a:rPr lang="sv-SE" smtClean="0">
                <a:latin typeface="Arial" pitchFamily="34" charset="0"/>
              </a:rPr>
              <a:t>2019-10-10</a:t>
            </a:fld>
            <a:endParaRPr lang="sv-SE" smtClean="0">
              <a:latin typeface="Arial" pitchFamily="34" charset="0"/>
            </a:endParaRPr>
          </a:p>
        </p:txBody>
      </p:sp>
      <p:sp>
        <p:nvSpPr>
          <p:cNvPr id="13315"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13317" name="Underrubrik 6"/>
          <p:cNvSpPr>
            <a:spLocks noGrp="1"/>
          </p:cNvSpPr>
          <p:nvPr>
            <p:ph type="subTitle" idx="1"/>
          </p:nvPr>
        </p:nvSpPr>
        <p:spPr>
          <a:xfrm>
            <a:off x="214313" y="4498851"/>
            <a:ext cx="3143250" cy="1738461"/>
          </a:xfrm>
        </p:spPr>
        <p:txBody>
          <a:bodyPr/>
          <a:lstStyle/>
          <a:p>
            <a:r>
              <a:rPr lang="sv-SE" dirty="0" smtClean="0">
                <a:latin typeface="Arial" pitchFamily="34" charset="0"/>
              </a:rPr>
              <a:t>Innehållsregister</a:t>
            </a:r>
            <a:br>
              <a:rPr lang="sv-SE" dirty="0" smtClean="0">
                <a:latin typeface="Arial" pitchFamily="34" charset="0"/>
              </a:rPr>
            </a:br>
            <a:r>
              <a:rPr lang="sv-SE" dirty="0" smtClean="0">
                <a:latin typeface="Arial" pitchFamily="34" charset="0"/>
              </a:rPr>
              <a:t>med ämnesord </a:t>
            </a:r>
            <a:br>
              <a:rPr lang="sv-SE" dirty="0" smtClean="0">
                <a:latin typeface="Arial" pitchFamily="34" charset="0"/>
              </a:rPr>
            </a:br>
            <a:r>
              <a:rPr lang="sv-SE" dirty="0" smtClean="0">
                <a:latin typeface="Arial" pitchFamily="34" charset="0"/>
              </a:rPr>
              <a:t>och hänvisning till paragraf </a:t>
            </a:r>
            <a:br>
              <a:rPr lang="sv-SE" dirty="0" smtClean="0">
                <a:latin typeface="Arial" pitchFamily="34" charset="0"/>
              </a:rPr>
            </a:br>
            <a:r>
              <a:rPr lang="sv-SE" dirty="0" smtClean="0">
                <a:latin typeface="Arial" pitchFamily="34" charset="0"/>
              </a:rPr>
              <a:t>i början av bandet</a:t>
            </a:r>
          </a:p>
        </p:txBody>
      </p:sp>
      <p:sp>
        <p:nvSpPr>
          <p:cNvPr id="13318" name="Rubrik 7"/>
          <p:cNvSpPr>
            <a:spLocks noGrp="1"/>
          </p:cNvSpPr>
          <p:nvPr>
            <p:ph type="ctrTitle"/>
          </p:nvPr>
        </p:nvSpPr>
        <p:spPr>
          <a:xfrm>
            <a:off x="685800" y="44624"/>
            <a:ext cx="7772400" cy="1143000"/>
          </a:xfrm>
        </p:spPr>
        <p:txBody>
          <a:bodyPr/>
          <a:lstStyle/>
          <a:p>
            <a:pPr algn="ctr"/>
            <a:r>
              <a:rPr lang="sv-SE" sz="3600" dirty="0" smtClean="0"/>
              <a:t>Nämnd- och styrelseprotokoll </a:t>
            </a:r>
            <a:br>
              <a:rPr lang="sv-SE" sz="3600" dirty="0" smtClean="0"/>
            </a:br>
            <a:r>
              <a:rPr lang="sv-SE" sz="3600" dirty="0" smtClean="0"/>
              <a:t>ska bindas in</a:t>
            </a:r>
          </a:p>
        </p:txBody>
      </p:sp>
      <p:pic>
        <p:nvPicPr>
          <p:cNvPr id="13319" name="Bildobjekt 6" descr="KS protokoll.JPG"/>
          <p:cNvPicPr>
            <a:picLocks noChangeAspect="1"/>
          </p:cNvPicPr>
          <p:nvPr/>
        </p:nvPicPr>
        <p:blipFill>
          <a:blip r:embed="rId2"/>
          <a:srcRect/>
          <a:stretch>
            <a:fillRect/>
          </a:stretch>
        </p:blipFill>
        <p:spPr bwMode="auto">
          <a:xfrm>
            <a:off x="214313" y="1348407"/>
            <a:ext cx="4214812" cy="3160713"/>
          </a:xfrm>
          <a:prstGeom prst="rect">
            <a:avLst/>
          </a:prstGeom>
          <a:noFill/>
          <a:ln w="9525">
            <a:noFill/>
            <a:miter lim="800000"/>
            <a:headEnd/>
            <a:tailEnd/>
          </a:ln>
        </p:spPr>
      </p:pic>
      <p:pic>
        <p:nvPicPr>
          <p:cNvPr id="13320" name="Bildobjekt 7" descr="KS register.JPG"/>
          <p:cNvPicPr>
            <a:picLocks noChangeAspect="1"/>
          </p:cNvPicPr>
          <p:nvPr/>
        </p:nvPicPr>
        <p:blipFill>
          <a:blip r:embed="rId3"/>
          <a:srcRect/>
          <a:stretch>
            <a:fillRect/>
          </a:stretch>
        </p:blipFill>
        <p:spPr bwMode="auto">
          <a:xfrm>
            <a:off x="3786188" y="2071688"/>
            <a:ext cx="5143500" cy="385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tshållare för datum 3"/>
          <p:cNvSpPr>
            <a:spLocks noGrp="1"/>
          </p:cNvSpPr>
          <p:nvPr>
            <p:ph type="dt" sz="quarter" idx="10"/>
          </p:nvPr>
        </p:nvSpPr>
        <p:spPr>
          <a:noFill/>
        </p:spPr>
        <p:txBody>
          <a:bodyPr/>
          <a:lstStyle/>
          <a:p>
            <a:fld id="{100D6A7D-5E77-4984-AAC2-6ED6BE523831}" type="datetime1">
              <a:rPr lang="sv-SE" smtClean="0">
                <a:latin typeface="Arial" pitchFamily="34" charset="0"/>
              </a:rPr>
              <a:t>2019-10-10</a:t>
            </a:fld>
            <a:endParaRPr lang="sv-SE" smtClean="0">
              <a:latin typeface="Arial" pitchFamily="34" charset="0"/>
            </a:endParaRPr>
          </a:p>
        </p:txBody>
      </p:sp>
      <p:sp>
        <p:nvSpPr>
          <p:cNvPr id="16387"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16389" name="Rubrik 7"/>
          <p:cNvSpPr>
            <a:spLocks noGrp="1"/>
          </p:cNvSpPr>
          <p:nvPr>
            <p:ph type="ctrTitle"/>
          </p:nvPr>
        </p:nvSpPr>
        <p:spPr>
          <a:xfrm>
            <a:off x="685800" y="485800"/>
            <a:ext cx="7772400" cy="1143000"/>
          </a:xfrm>
        </p:spPr>
        <p:txBody>
          <a:bodyPr/>
          <a:lstStyle/>
          <a:p>
            <a:pPr algn="ctr"/>
            <a:r>
              <a:rPr lang="sv-SE" sz="3600" dirty="0" smtClean="0"/>
              <a:t>Diarieförda handlingar </a:t>
            </a:r>
          </a:p>
        </p:txBody>
      </p:sp>
      <p:pic>
        <p:nvPicPr>
          <p:cNvPr id="16390" name="Bildobjekt 14" descr="ktn diarieförda akter.JPG"/>
          <p:cNvPicPr>
            <a:picLocks noChangeAspect="1"/>
          </p:cNvPicPr>
          <p:nvPr/>
        </p:nvPicPr>
        <p:blipFill>
          <a:blip r:embed="rId2"/>
          <a:srcRect/>
          <a:stretch>
            <a:fillRect/>
          </a:stretch>
        </p:blipFill>
        <p:spPr bwMode="auto">
          <a:xfrm>
            <a:off x="714375" y="2178050"/>
            <a:ext cx="5000625" cy="3751263"/>
          </a:xfrm>
          <a:prstGeom prst="rect">
            <a:avLst/>
          </a:prstGeom>
          <a:noFill/>
          <a:ln w="9525">
            <a:noFill/>
            <a:miter lim="800000"/>
            <a:headEnd/>
            <a:tailEnd/>
          </a:ln>
        </p:spPr>
      </p:pic>
      <p:sp>
        <p:nvSpPr>
          <p:cNvPr id="7" name="textruta 6"/>
          <p:cNvSpPr txBox="1"/>
          <p:nvPr/>
        </p:nvSpPr>
        <p:spPr>
          <a:xfrm>
            <a:off x="5796136" y="4725144"/>
            <a:ext cx="3454792" cy="1200329"/>
          </a:xfrm>
          <a:prstGeom prst="rect">
            <a:avLst/>
          </a:prstGeom>
          <a:noFill/>
        </p:spPr>
        <p:txBody>
          <a:bodyPr wrap="none" rtlCol="0">
            <a:spAutoFit/>
          </a:bodyPr>
          <a:lstStyle/>
          <a:p>
            <a:r>
              <a:rPr lang="sv-SE" dirty="0" smtClean="0">
                <a:latin typeface="Arial"/>
                <a:cs typeface="Arial"/>
              </a:rPr>
              <a:t>Läggs i diarienummerordning. </a:t>
            </a:r>
          </a:p>
          <a:p>
            <a:r>
              <a:rPr lang="sv-SE" dirty="0" smtClean="0">
                <a:latin typeface="Arial"/>
                <a:cs typeface="Arial"/>
              </a:rPr>
              <a:t>Alt. fler dnr om man har</a:t>
            </a:r>
          </a:p>
          <a:p>
            <a:r>
              <a:rPr lang="sv-SE" dirty="0" smtClean="0">
                <a:latin typeface="Arial"/>
                <a:cs typeface="Arial"/>
              </a:rPr>
              <a:t>rutinärenden med få handlingar </a:t>
            </a:r>
          </a:p>
          <a:p>
            <a:r>
              <a:rPr lang="sv-SE" dirty="0" smtClean="0">
                <a:latin typeface="Arial"/>
                <a:cs typeface="Arial"/>
              </a:rPr>
              <a:t>i varje ärende t.ex. 1-10/2016</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20688"/>
            <a:ext cx="7772400" cy="1143000"/>
          </a:xfrm>
        </p:spPr>
        <p:txBody>
          <a:bodyPr/>
          <a:lstStyle/>
          <a:p>
            <a:r>
              <a:rPr lang="sv-SE" sz="3200" dirty="0" smtClean="0"/>
              <a:t>Föreskrift </a:t>
            </a:r>
            <a:r>
              <a:rPr lang="sv-SE" sz="3200" dirty="0" err="1" smtClean="0"/>
              <a:t>LiSA</a:t>
            </a:r>
            <a:r>
              <a:rPr lang="sv-SE" sz="3200" smtClean="0"/>
              <a:t>-F 2017:4</a:t>
            </a:r>
            <a:r>
              <a:rPr lang="sv-SE" sz="3200" dirty="0" smtClean="0"/>
              <a:t/>
            </a:r>
            <a:br>
              <a:rPr lang="sv-SE" sz="3200" dirty="0" smtClean="0"/>
            </a:br>
            <a:r>
              <a:rPr lang="sv-SE" sz="3200" dirty="0" smtClean="0"/>
              <a:t>- ej utskrift från W3D3</a:t>
            </a:r>
            <a:endParaRPr lang="sv-SE" sz="3200" dirty="0"/>
          </a:p>
        </p:txBody>
      </p:sp>
      <p:sp>
        <p:nvSpPr>
          <p:cNvPr id="3" name="Underrubrik 2"/>
          <p:cNvSpPr>
            <a:spLocks noGrp="1"/>
          </p:cNvSpPr>
          <p:nvPr>
            <p:ph type="subTitle" idx="1"/>
          </p:nvPr>
        </p:nvSpPr>
        <p:spPr>
          <a:xfrm>
            <a:off x="685800" y="3488432"/>
            <a:ext cx="7772400" cy="2532856"/>
          </a:xfrm>
        </p:spPr>
        <p:txBody>
          <a:bodyPr/>
          <a:lstStyle/>
          <a:p>
            <a:pPr marL="342900" indent="-342900">
              <a:buFontTx/>
              <a:buChar char="-"/>
            </a:pPr>
            <a:r>
              <a:rPr lang="sv-SE" dirty="0" smtClean="0"/>
              <a:t>Föreskriften gäller från 1/1 2018 </a:t>
            </a:r>
          </a:p>
          <a:p>
            <a:pPr marL="342900" indent="-342900">
              <a:buFontTx/>
              <a:buChar char="-"/>
            </a:pPr>
            <a:r>
              <a:rPr lang="sv-SE" dirty="0" smtClean="0"/>
              <a:t>Gäller enbart W3D3</a:t>
            </a:r>
          </a:p>
          <a:p>
            <a:pPr marL="342900" indent="-342900">
              <a:buFontTx/>
              <a:buChar char="-"/>
            </a:pPr>
            <a:r>
              <a:rPr lang="sv-SE" dirty="0" smtClean="0"/>
              <a:t>Digitalt uppkomna filer skrivs ej ut</a:t>
            </a:r>
          </a:p>
          <a:p>
            <a:pPr marL="342900" indent="-342900">
              <a:buFontTx/>
              <a:buChar char="-"/>
            </a:pPr>
            <a:r>
              <a:rPr lang="sv-SE" dirty="0" smtClean="0"/>
              <a:t>Inkomna eller framställda handlingar på papper bevaras i pappersform</a:t>
            </a:r>
          </a:p>
          <a:p>
            <a:pPr marL="342900" indent="-342900">
              <a:buFontTx/>
              <a:buChar char="-"/>
            </a:pPr>
            <a:r>
              <a:rPr lang="sv-SE" dirty="0" smtClean="0"/>
              <a:t>Pappershandlingar skannas in till W3D3. Tänk på dubbelsidigt!</a:t>
            </a:r>
          </a:p>
          <a:p>
            <a:endParaRPr lang="sv-SE" dirty="0"/>
          </a:p>
          <a:p>
            <a:endParaRPr lang="sv-SE" dirty="0"/>
          </a:p>
        </p:txBody>
      </p:sp>
      <p:pic>
        <p:nvPicPr>
          <p:cNvPr id="4" name="Bildobjekt 3"/>
          <p:cNvPicPr>
            <a:picLocks noChangeAspect="1"/>
          </p:cNvPicPr>
          <p:nvPr/>
        </p:nvPicPr>
        <p:blipFill rotWithShape="1">
          <a:blip r:embed="rId2"/>
          <a:srcRect l="35038" t="22438" r="35825" b="9313"/>
          <a:stretch/>
        </p:blipFill>
        <p:spPr>
          <a:xfrm rot="1037408">
            <a:off x="5869114" y="479360"/>
            <a:ext cx="2487959" cy="3496591"/>
          </a:xfrm>
          <a:prstGeom prst="rect">
            <a:avLst/>
          </a:prstGeom>
        </p:spPr>
      </p:pic>
      <p:sp>
        <p:nvSpPr>
          <p:cNvPr id="5" name="Platshållare för datum 1"/>
          <p:cNvSpPr>
            <a:spLocks noGrp="1"/>
          </p:cNvSpPr>
          <p:nvPr>
            <p:ph type="dt" sz="half" idx="10"/>
          </p:nvPr>
        </p:nvSpPr>
        <p:spPr>
          <a:xfrm>
            <a:off x="1779588" y="6356350"/>
            <a:ext cx="1128712" cy="365125"/>
          </a:xfrm>
        </p:spPr>
        <p:txBody>
          <a:bodyPr/>
          <a:lstStyle/>
          <a:p>
            <a:pPr>
              <a:defRPr/>
            </a:pPr>
            <a:fld id="{7D2645DE-4BD9-42DD-9770-0244FEAC7B49}" type="datetime1">
              <a:rPr lang="sv-SE" smtClean="0"/>
              <a:t>2019-10-10</a:t>
            </a:fld>
            <a:endParaRPr lang="sv-SE" dirty="0"/>
          </a:p>
        </p:txBody>
      </p:sp>
      <p:sp>
        <p:nvSpPr>
          <p:cNvPr id="6"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Tree>
    <p:extLst>
      <p:ext uri="{BB962C8B-B14F-4D97-AF65-F5344CB8AC3E}">
        <p14:creationId xmlns:p14="http://schemas.microsoft.com/office/powerpoint/2010/main" val="5967508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tshållare för datum 3"/>
          <p:cNvSpPr>
            <a:spLocks noGrp="1"/>
          </p:cNvSpPr>
          <p:nvPr>
            <p:ph type="dt" sz="quarter" idx="10"/>
          </p:nvPr>
        </p:nvSpPr>
        <p:spPr>
          <a:noFill/>
        </p:spPr>
        <p:txBody>
          <a:bodyPr/>
          <a:lstStyle/>
          <a:p>
            <a:fld id="{80F8014B-D821-4C5C-BCAB-26C8F46CA8E2}" type="datetime1">
              <a:rPr lang="sv-SE" smtClean="0">
                <a:latin typeface="Arial" pitchFamily="34" charset="0"/>
              </a:rPr>
              <a:t>2019-10-10</a:t>
            </a:fld>
            <a:endParaRPr lang="sv-SE" smtClean="0">
              <a:latin typeface="Arial" pitchFamily="34" charset="0"/>
            </a:endParaRPr>
          </a:p>
        </p:txBody>
      </p:sp>
      <p:sp>
        <p:nvSpPr>
          <p:cNvPr id="23555"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23557" name="Underrubrik 6"/>
          <p:cNvSpPr>
            <a:spLocks noGrp="1"/>
          </p:cNvSpPr>
          <p:nvPr>
            <p:ph type="subTitle" idx="1"/>
          </p:nvPr>
        </p:nvSpPr>
        <p:spPr>
          <a:xfrm>
            <a:off x="214313" y="4643439"/>
            <a:ext cx="4572000" cy="1712912"/>
          </a:xfrm>
        </p:spPr>
        <p:txBody>
          <a:bodyPr/>
          <a:lstStyle/>
          <a:p>
            <a:r>
              <a:rPr lang="sv-SE" dirty="0" smtClean="0">
                <a:latin typeface="Arial" pitchFamily="34" charset="0"/>
              </a:rPr>
              <a:t>Personalakterna sorteras i personnummerordning </a:t>
            </a:r>
            <a:br>
              <a:rPr lang="sv-SE" dirty="0" smtClean="0">
                <a:latin typeface="Arial" pitchFamily="34" charset="0"/>
              </a:rPr>
            </a:br>
            <a:r>
              <a:rPr lang="sv-SE" dirty="0" smtClean="0">
                <a:latin typeface="Arial" pitchFamily="34" charset="0"/>
              </a:rPr>
              <a:t>- äldst överst och yngst underst.</a:t>
            </a:r>
          </a:p>
          <a:p>
            <a:r>
              <a:rPr lang="sv-SE" dirty="0" smtClean="0">
                <a:latin typeface="Arial" pitchFamily="34" charset="0"/>
              </a:rPr>
              <a:t>Samma ordning på personalakts-reversalen.</a:t>
            </a:r>
          </a:p>
        </p:txBody>
      </p:sp>
      <p:sp>
        <p:nvSpPr>
          <p:cNvPr id="23558" name="Rubrik 7"/>
          <p:cNvSpPr>
            <a:spLocks noGrp="1"/>
          </p:cNvSpPr>
          <p:nvPr>
            <p:ph type="ctrTitle"/>
          </p:nvPr>
        </p:nvSpPr>
        <p:spPr>
          <a:xfrm>
            <a:off x="685800" y="188640"/>
            <a:ext cx="7772400" cy="1143000"/>
          </a:xfrm>
        </p:spPr>
        <p:txBody>
          <a:bodyPr/>
          <a:lstStyle/>
          <a:p>
            <a:r>
              <a:rPr lang="sv-SE" sz="3600" dirty="0" smtClean="0"/>
              <a:t>Personalakter</a:t>
            </a:r>
          </a:p>
        </p:txBody>
      </p:sp>
      <p:pic>
        <p:nvPicPr>
          <p:cNvPr id="23559" name="Bildobjekt 6" descr="aktomslag.JPG"/>
          <p:cNvPicPr>
            <a:picLocks noChangeAspect="1"/>
          </p:cNvPicPr>
          <p:nvPr/>
        </p:nvPicPr>
        <p:blipFill>
          <a:blip r:embed="rId2"/>
          <a:srcRect/>
          <a:stretch>
            <a:fillRect/>
          </a:stretch>
        </p:blipFill>
        <p:spPr bwMode="auto">
          <a:xfrm>
            <a:off x="290884" y="928688"/>
            <a:ext cx="4929188" cy="3697287"/>
          </a:xfrm>
          <a:prstGeom prst="rect">
            <a:avLst/>
          </a:prstGeom>
          <a:noFill/>
          <a:ln w="9525">
            <a:noFill/>
            <a:miter lim="800000"/>
            <a:headEnd/>
            <a:tailEnd/>
          </a:ln>
        </p:spPr>
      </p:pic>
      <p:sp>
        <p:nvSpPr>
          <p:cNvPr id="3" name="textruta 2"/>
          <p:cNvSpPr txBox="1"/>
          <p:nvPr/>
        </p:nvSpPr>
        <p:spPr>
          <a:xfrm>
            <a:off x="5400001" y="1124744"/>
            <a:ext cx="2775119" cy="923330"/>
          </a:xfrm>
          <a:prstGeom prst="rect">
            <a:avLst/>
          </a:prstGeom>
          <a:noFill/>
        </p:spPr>
        <p:txBody>
          <a:bodyPr wrap="none" rtlCol="0">
            <a:spAutoFit/>
          </a:bodyPr>
          <a:lstStyle/>
          <a:p>
            <a:r>
              <a:rPr lang="sv-SE" dirty="0" smtClean="0">
                <a:latin typeface="Arial"/>
                <a:cs typeface="Arial"/>
              </a:rPr>
              <a:t>Beskrivs i en egen </a:t>
            </a:r>
            <a:br>
              <a:rPr lang="sv-SE" dirty="0" smtClean="0">
                <a:latin typeface="Arial"/>
                <a:cs typeface="Arial"/>
              </a:rPr>
            </a:br>
            <a:r>
              <a:rPr lang="sv-SE" dirty="0" smtClean="0">
                <a:latin typeface="Arial"/>
                <a:cs typeface="Arial"/>
              </a:rPr>
              <a:t>dokumenthanteringsplan </a:t>
            </a:r>
            <a:br>
              <a:rPr lang="sv-SE" dirty="0" smtClean="0">
                <a:latin typeface="Arial"/>
                <a:cs typeface="Arial"/>
              </a:rPr>
            </a:br>
            <a:r>
              <a:rPr lang="sv-SE" dirty="0" smtClean="0">
                <a:latin typeface="Arial"/>
                <a:cs typeface="Arial"/>
              </a:rPr>
              <a:t>för Kommunstyrelsen</a:t>
            </a:r>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0000" y="2048074"/>
            <a:ext cx="3432617" cy="2574463"/>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datum 3"/>
          <p:cNvSpPr>
            <a:spLocks noGrp="1"/>
          </p:cNvSpPr>
          <p:nvPr>
            <p:ph type="dt" sz="quarter" idx="10"/>
          </p:nvPr>
        </p:nvSpPr>
        <p:spPr>
          <a:noFill/>
        </p:spPr>
        <p:txBody>
          <a:bodyPr/>
          <a:lstStyle/>
          <a:p>
            <a:fld id="{F0B0FF57-2F81-4FA2-B463-66A56603E3B2}" type="datetime1">
              <a:rPr lang="sv-SE" smtClean="0">
                <a:latin typeface="Arial" pitchFamily="34" charset="0"/>
              </a:rPr>
              <a:t>2019-10-10</a:t>
            </a:fld>
            <a:endParaRPr lang="sv-SE" smtClean="0">
              <a:latin typeface="Arial" pitchFamily="34" charset="0"/>
            </a:endParaRPr>
          </a:p>
        </p:txBody>
      </p:sp>
      <p:sp>
        <p:nvSpPr>
          <p:cNvPr id="2457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24581" name="Underrubrik 6"/>
          <p:cNvSpPr>
            <a:spLocks noGrp="1"/>
          </p:cNvSpPr>
          <p:nvPr>
            <p:ph type="subTitle" idx="1"/>
          </p:nvPr>
        </p:nvSpPr>
        <p:spPr>
          <a:xfrm>
            <a:off x="874365" y="1844824"/>
            <a:ext cx="5857875" cy="4214812"/>
          </a:xfrm>
        </p:spPr>
        <p:txBody>
          <a:bodyPr/>
          <a:lstStyle/>
          <a:p>
            <a:r>
              <a:rPr lang="sv-SE" dirty="0" smtClean="0">
                <a:latin typeface="Arial" pitchFamily="34" charset="0"/>
              </a:rPr>
              <a:t>Kronologisk ordning i akten </a:t>
            </a:r>
            <a:r>
              <a:rPr lang="sv-SE" sz="1000" dirty="0" smtClean="0">
                <a:latin typeface="Arial" pitchFamily="34" charset="0"/>
              </a:rPr>
              <a:t>(enligt </a:t>
            </a:r>
            <a:r>
              <a:rPr lang="sv-SE" sz="1000" dirty="0" err="1" smtClean="0">
                <a:latin typeface="Arial" pitchFamily="34" charset="0"/>
              </a:rPr>
              <a:t>LiSA</a:t>
            </a:r>
            <a:r>
              <a:rPr lang="sv-SE" sz="1000" dirty="0" smtClean="0">
                <a:latin typeface="Arial" pitchFamily="34" charset="0"/>
              </a:rPr>
              <a:t>-F 2015:3)</a:t>
            </a:r>
          </a:p>
          <a:p>
            <a:endParaRPr lang="sv-SE" dirty="0" smtClean="0">
              <a:latin typeface="Arial" pitchFamily="34" charset="0"/>
            </a:endParaRPr>
          </a:p>
          <a:p>
            <a:r>
              <a:rPr lang="sv-SE" dirty="0" smtClean="0">
                <a:latin typeface="Arial" pitchFamily="34" charset="0"/>
              </a:rPr>
              <a:t>Handlingar som ska bevaras:</a:t>
            </a:r>
          </a:p>
          <a:p>
            <a:pPr>
              <a:buFontTx/>
              <a:buChar char="-"/>
            </a:pPr>
            <a:r>
              <a:rPr lang="sv-SE" dirty="0" smtClean="0">
                <a:latin typeface="Arial" pitchFamily="34" charset="0"/>
              </a:rPr>
              <a:t> Anställningsförfarandet</a:t>
            </a:r>
          </a:p>
          <a:p>
            <a:pPr>
              <a:buFontTx/>
              <a:buChar char="-"/>
            </a:pPr>
            <a:r>
              <a:rPr lang="sv-SE" dirty="0" smtClean="0">
                <a:latin typeface="Arial" pitchFamily="34" charset="0"/>
              </a:rPr>
              <a:t> Lönesättning</a:t>
            </a:r>
          </a:p>
          <a:p>
            <a:pPr>
              <a:buFontTx/>
              <a:buChar char="-"/>
            </a:pPr>
            <a:r>
              <a:rPr lang="sv-SE" dirty="0" smtClean="0">
                <a:latin typeface="Arial" pitchFamily="34" charset="0"/>
              </a:rPr>
              <a:t> Avtal</a:t>
            </a:r>
          </a:p>
          <a:p>
            <a:pPr>
              <a:buFontTx/>
              <a:buChar char="-"/>
            </a:pPr>
            <a:r>
              <a:rPr lang="sv-SE" dirty="0" smtClean="0">
                <a:latin typeface="Arial" pitchFamily="34" charset="0"/>
              </a:rPr>
              <a:t> Personalvårdshandlingar</a:t>
            </a:r>
          </a:p>
          <a:p>
            <a:pPr>
              <a:buFontTx/>
              <a:buChar char="-"/>
            </a:pPr>
            <a:r>
              <a:rPr lang="sv-SE" dirty="0" smtClean="0">
                <a:latin typeface="Arial" pitchFamily="34" charset="0"/>
              </a:rPr>
              <a:t> Avgång från tjänst (uppsägning, pension)</a:t>
            </a:r>
          </a:p>
          <a:p>
            <a:pPr>
              <a:buFontTx/>
              <a:buChar char="-"/>
            </a:pPr>
            <a:r>
              <a:rPr lang="sv-SE" dirty="0" smtClean="0">
                <a:latin typeface="Arial" pitchFamily="34" charset="0"/>
              </a:rPr>
              <a:t> Tjänstgöringsbetyg alt. -intyg</a:t>
            </a:r>
          </a:p>
          <a:p>
            <a:endParaRPr lang="sv-SE" dirty="0" smtClean="0">
              <a:latin typeface="Arial" pitchFamily="34" charset="0"/>
            </a:endParaRPr>
          </a:p>
          <a:p>
            <a:endParaRPr lang="sv-SE" dirty="0" smtClean="0">
              <a:latin typeface="Arial" pitchFamily="34" charset="0"/>
            </a:endParaRPr>
          </a:p>
        </p:txBody>
      </p:sp>
      <p:sp>
        <p:nvSpPr>
          <p:cNvPr id="24582" name="Rubrik 7"/>
          <p:cNvSpPr>
            <a:spLocks noGrp="1"/>
          </p:cNvSpPr>
          <p:nvPr>
            <p:ph type="ctrTitle"/>
          </p:nvPr>
        </p:nvSpPr>
        <p:spPr>
          <a:xfrm>
            <a:off x="832048" y="620688"/>
            <a:ext cx="7772400" cy="782216"/>
          </a:xfrm>
        </p:spPr>
        <p:txBody>
          <a:bodyPr/>
          <a:lstStyle/>
          <a:p>
            <a:pPr algn="ctr"/>
            <a:r>
              <a:rPr lang="sv-SE" sz="3600" dirty="0" smtClean="0"/>
              <a:t>Ordning i personalakt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datum 3"/>
          <p:cNvSpPr>
            <a:spLocks noGrp="1"/>
          </p:cNvSpPr>
          <p:nvPr>
            <p:ph type="dt" sz="quarter" idx="10"/>
          </p:nvPr>
        </p:nvSpPr>
        <p:spPr>
          <a:noFill/>
        </p:spPr>
        <p:txBody>
          <a:bodyPr/>
          <a:lstStyle/>
          <a:p>
            <a:fld id="{198D1214-760A-4AEB-8B84-A9D5E6A4A0FC}" type="datetime1">
              <a:rPr lang="sv-SE" smtClean="0">
                <a:latin typeface="Arial" pitchFamily="34" charset="0"/>
              </a:rPr>
              <a:t>2019-10-10</a:t>
            </a:fld>
            <a:endParaRPr lang="sv-SE" smtClean="0">
              <a:latin typeface="Arial" pitchFamily="34" charset="0"/>
            </a:endParaRPr>
          </a:p>
        </p:txBody>
      </p:sp>
      <p:sp>
        <p:nvSpPr>
          <p:cNvPr id="2457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p>
        </p:txBody>
      </p:sp>
      <p:sp>
        <p:nvSpPr>
          <p:cNvPr id="24581" name="Underrubrik 6"/>
          <p:cNvSpPr>
            <a:spLocks noGrp="1"/>
          </p:cNvSpPr>
          <p:nvPr>
            <p:ph type="subTitle" idx="1"/>
          </p:nvPr>
        </p:nvSpPr>
        <p:spPr>
          <a:xfrm>
            <a:off x="642938" y="2719760"/>
            <a:ext cx="5857875" cy="2725464"/>
          </a:xfrm>
        </p:spPr>
        <p:txBody>
          <a:bodyPr/>
          <a:lstStyle/>
          <a:p>
            <a:r>
              <a:rPr lang="sv-SE" dirty="0" smtClean="0">
                <a:latin typeface="Arial" pitchFamily="34" charset="0"/>
              </a:rPr>
              <a:t>Pärmförvaring årsvis och efter handlingstyp</a:t>
            </a:r>
          </a:p>
          <a:p>
            <a:r>
              <a:rPr lang="sv-SE" dirty="0" smtClean="0">
                <a:latin typeface="Arial" pitchFamily="34" charset="0"/>
              </a:rPr>
              <a:t>alternativt i </a:t>
            </a:r>
            <a:r>
              <a:rPr lang="sv-SE" dirty="0" err="1" smtClean="0">
                <a:latin typeface="Arial" pitchFamily="34" charset="0"/>
              </a:rPr>
              <a:t>Heroma</a:t>
            </a:r>
            <a:endParaRPr lang="sv-SE" dirty="0" smtClean="0">
              <a:latin typeface="Arial" pitchFamily="34" charset="0"/>
            </a:endParaRPr>
          </a:p>
          <a:p>
            <a:endParaRPr lang="sv-SE" dirty="0" smtClean="0">
              <a:latin typeface="Arial" pitchFamily="34" charset="0"/>
            </a:endParaRPr>
          </a:p>
          <a:p>
            <a:pPr>
              <a:buFontTx/>
              <a:buChar char="-"/>
            </a:pPr>
            <a:r>
              <a:rPr lang="sv-SE" dirty="0" smtClean="0">
                <a:latin typeface="Arial" pitchFamily="34" charset="0"/>
              </a:rPr>
              <a:t> Ledighetsansökningar</a:t>
            </a:r>
          </a:p>
          <a:p>
            <a:pPr>
              <a:buFontTx/>
              <a:buChar char="-"/>
            </a:pPr>
            <a:r>
              <a:rPr lang="sv-SE" dirty="0" smtClean="0">
                <a:latin typeface="Arial" pitchFamily="34" charset="0"/>
              </a:rPr>
              <a:t> Sjukanmälan</a:t>
            </a:r>
          </a:p>
          <a:p>
            <a:pPr>
              <a:buFontTx/>
              <a:buChar char="-"/>
            </a:pPr>
            <a:r>
              <a:rPr lang="sv-SE" dirty="0" smtClean="0">
                <a:latin typeface="Arial" pitchFamily="34" charset="0"/>
              </a:rPr>
              <a:t> Redovisning av egna utlägg</a:t>
            </a:r>
          </a:p>
          <a:p>
            <a:pPr>
              <a:buFontTx/>
              <a:buChar char="-"/>
            </a:pPr>
            <a:r>
              <a:rPr lang="sv-SE" dirty="0" smtClean="0">
                <a:latin typeface="Arial" pitchFamily="34" charset="0"/>
              </a:rPr>
              <a:t> Reseräkningar</a:t>
            </a:r>
          </a:p>
          <a:p>
            <a:endParaRPr lang="sv-SE" dirty="0" smtClean="0">
              <a:latin typeface="Arial" pitchFamily="34" charset="0"/>
            </a:endParaRPr>
          </a:p>
        </p:txBody>
      </p:sp>
      <p:sp>
        <p:nvSpPr>
          <p:cNvPr id="24582" name="Rubrik 7"/>
          <p:cNvSpPr>
            <a:spLocks noGrp="1"/>
          </p:cNvSpPr>
          <p:nvPr>
            <p:ph type="ctrTitle"/>
          </p:nvPr>
        </p:nvSpPr>
        <p:spPr/>
        <p:txBody>
          <a:bodyPr/>
          <a:lstStyle/>
          <a:p>
            <a:pPr algn="ctr"/>
            <a:r>
              <a:rPr lang="sv-SE" sz="3600" dirty="0" smtClean="0"/>
              <a:t>Tjänstgöringsuppgifter </a:t>
            </a:r>
            <a:br>
              <a:rPr lang="sv-SE" sz="3600" dirty="0" smtClean="0"/>
            </a:br>
            <a:r>
              <a:rPr lang="sv-SE" sz="3600" dirty="0" smtClean="0"/>
              <a:t>som kan gallras </a:t>
            </a:r>
            <a:r>
              <a:rPr lang="sv-SE" sz="1000" dirty="0" smtClean="0">
                <a:latin typeface="Arial" pitchFamily="34" charset="0"/>
              </a:rPr>
              <a:t>(enligt </a:t>
            </a:r>
            <a:r>
              <a:rPr lang="sv-SE" sz="1000" dirty="0" err="1" smtClean="0">
                <a:latin typeface="Arial" pitchFamily="34" charset="0"/>
              </a:rPr>
              <a:t>LiSA-F</a:t>
            </a:r>
            <a:r>
              <a:rPr lang="sv-SE" sz="1000" dirty="0" smtClean="0">
                <a:latin typeface="Arial" pitchFamily="34" charset="0"/>
              </a:rPr>
              <a:t> 2014:3)</a:t>
            </a:r>
            <a:endParaRPr lang="sv-SE" sz="1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548680"/>
            <a:ext cx="7772400" cy="1143000"/>
          </a:xfrm>
        </p:spPr>
        <p:txBody>
          <a:bodyPr/>
          <a:lstStyle/>
          <a:p>
            <a:pPr algn="ctr"/>
            <a:r>
              <a:rPr lang="sv-SE" sz="3200" dirty="0" smtClean="0"/>
              <a:t>Nu lite praktiska övningar</a:t>
            </a:r>
            <a:endParaRPr lang="sv-SE" sz="3200" dirty="0"/>
          </a:p>
        </p:txBody>
      </p:sp>
      <p:sp>
        <p:nvSpPr>
          <p:cNvPr id="3" name="Underrubrik 2"/>
          <p:cNvSpPr>
            <a:spLocks noGrp="1"/>
          </p:cNvSpPr>
          <p:nvPr>
            <p:ph type="subTitle" idx="1"/>
          </p:nvPr>
        </p:nvSpPr>
        <p:spPr/>
        <p:txBody>
          <a:bodyPr/>
          <a:lstStyle/>
          <a:p>
            <a:endParaRPr lang="sv-SE" dirty="0"/>
          </a:p>
        </p:txBody>
      </p:sp>
      <p:sp>
        <p:nvSpPr>
          <p:cNvPr id="4" name="Platshållare för datum 3"/>
          <p:cNvSpPr>
            <a:spLocks noGrp="1"/>
          </p:cNvSpPr>
          <p:nvPr>
            <p:ph type="dt" sz="half" idx="10"/>
          </p:nvPr>
        </p:nvSpPr>
        <p:spPr/>
        <p:txBody>
          <a:bodyPr/>
          <a:lstStyle/>
          <a:p>
            <a:pPr>
              <a:defRPr/>
            </a:pPr>
            <a:fld id="{6958EADE-A15A-4AB7-8112-486430AF0958}"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4140" y="2022810"/>
            <a:ext cx="4695720" cy="3522577"/>
          </a:xfrm>
          <a:prstGeom prst="rect">
            <a:avLst/>
          </a:prstGeom>
        </p:spPr>
      </p:pic>
    </p:spTree>
    <p:extLst>
      <p:ext uri="{BB962C8B-B14F-4D97-AF65-F5344CB8AC3E}">
        <p14:creationId xmlns:p14="http://schemas.microsoft.com/office/powerpoint/2010/main" val="22557511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ctrTitle"/>
          </p:nvPr>
        </p:nvSpPr>
        <p:spPr>
          <a:xfrm>
            <a:off x="685800" y="332656"/>
            <a:ext cx="7772400" cy="792088"/>
          </a:xfrm>
        </p:spPr>
        <p:txBody>
          <a:bodyPr/>
          <a:lstStyle/>
          <a:p>
            <a:pPr algn="ctr"/>
            <a:r>
              <a:rPr lang="sv-SE" sz="3600" dirty="0" smtClean="0"/>
              <a:t>Leveransreversal</a:t>
            </a:r>
          </a:p>
        </p:txBody>
      </p:sp>
      <p:sp>
        <p:nvSpPr>
          <p:cNvPr id="26627" name="Underrubrik 2"/>
          <p:cNvSpPr>
            <a:spLocks noGrp="1"/>
          </p:cNvSpPr>
          <p:nvPr>
            <p:ph type="subTitle" idx="1"/>
          </p:nvPr>
        </p:nvSpPr>
        <p:spPr>
          <a:xfrm>
            <a:off x="755576" y="1412776"/>
            <a:ext cx="6624736" cy="4643438"/>
          </a:xfrm>
        </p:spPr>
        <p:txBody>
          <a:bodyPr/>
          <a:lstStyle/>
          <a:p>
            <a:pPr>
              <a:buFont typeface="Arial" pitchFamily="34" charset="0"/>
              <a:buChar char="•"/>
            </a:pPr>
            <a:r>
              <a:rPr lang="sv-SE" dirty="0" smtClean="0">
                <a:latin typeface="Arial" pitchFamily="34" charset="0"/>
                <a:ea typeface="ＭＳ Ｐゴシック" pitchFamily="34" charset="-128"/>
                <a:cs typeface="Arial" pitchFamily="34" charset="0"/>
              </a:rPr>
              <a:t> Reversal är en kvittens på överlämnat material</a:t>
            </a:r>
          </a:p>
          <a:p>
            <a:pPr>
              <a:buFont typeface="Arial" pitchFamily="34" charset="0"/>
              <a:buChar char="•"/>
            </a:pPr>
            <a:r>
              <a:rPr lang="sv-SE" dirty="0" smtClean="0">
                <a:latin typeface="Arial" pitchFamily="34" charset="0"/>
              </a:rPr>
              <a:t> Börja fyll i bilagor och huvudblankett sist</a:t>
            </a:r>
          </a:p>
          <a:p>
            <a:pPr>
              <a:buFont typeface="Arial" pitchFamily="34" charset="0"/>
              <a:buChar char="•"/>
            </a:pPr>
            <a:r>
              <a:rPr lang="sv-SE" dirty="0" smtClean="0">
                <a:latin typeface="Arial" pitchFamily="34" charset="0"/>
              </a:rPr>
              <a:t> En bilaga per verksamhetsområde som lämnas in</a:t>
            </a:r>
          </a:p>
          <a:p>
            <a:pPr>
              <a:buFont typeface="Arial" pitchFamily="34" charset="0"/>
              <a:buChar char="•"/>
            </a:pPr>
            <a:r>
              <a:rPr lang="sv-SE" dirty="0" smtClean="0">
                <a:latin typeface="Arial" pitchFamily="34" charset="0"/>
              </a:rPr>
              <a:t> Huvudblanketten är en sammanfattning av bilagorna</a:t>
            </a:r>
          </a:p>
          <a:p>
            <a:r>
              <a:rPr lang="sv-SE" dirty="0" smtClean="0">
                <a:latin typeface="Arial" pitchFamily="34" charset="0"/>
              </a:rPr>
              <a:t> </a:t>
            </a:r>
            <a:r>
              <a:rPr lang="sv-SE" dirty="0">
                <a:latin typeface="Arial" pitchFamily="34" charset="0"/>
              </a:rPr>
              <a:t> </a:t>
            </a:r>
            <a:r>
              <a:rPr lang="sv-SE" dirty="0" smtClean="0">
                <a:latin typeface="Arial" pitchFamily="34" charset="0"/>
              </a:rPr>
              <a:t>dvs. fler bilaga 1 kan sammanfattas på en</a:t>
            </a:r>
            <a:br>
              <a:rPr lang="sv-SE" dirty="0" smtClean="0">
                <a:latin typeface="Arial" pitchFamily="34" charset="0"/>
              </a:rPr>
            </a:br>
            <a:r>
              <a:rPr lang="sv-SE" dirty="0" smtClean="0">
                <a:latin typeface="Arial" pitchFamily="34" charset="0"/>
              </a:rPr>
              <a:t>  huvudblankett</a:t>
            </a:r>
          </a:p>
          <a:p>
            <a:pPr>
              <a:buFont typeface="Arial" pitchFamily="34" charset="0"/>
              <a:buChar char="•"/>
            </a:pPr>
            <a:r>
              <a:rPr lang="sv-SE" dirty="0" smtClean="0">
                <a:latin typeface="Arial" pitchFamily="34" charset="0"/>
              </a:rPr>
              <a:t> Fyll i ort och namnförtydligande, men </a:t>
            </a:r>
            <a:r>
              <a:rPr lang="sv-SE" u="sng" dirty="0" smtClean="0">
                <a:latin typeface="Arial" pitchFamily="34" charset="0"/>
              </a:rPr>
              <a:t>ej</a:t>
            </a:r>
            <a:r>
              <a:rPr lang="sv-SE" dirty="0" smtClean="0">
                <a:latin typeface="Arial" pitchFamily="34" charset="0"/>
              </a:rPr>
              <a:t> datum </a:t>
            </a:r>
          </a:p>
          <a:p>
            <a:pPr>
              <a:buFont typeface="Arial" pitchFamily="34" charset="0"/>
              <a:buChar char="•"/>
            </a:pPr>
            <a:r>
              <a:rPr lang="sv-SE" dirty="0" smtClean="0">
                <a:latin typeface="Arial" pitchFamily="34" charset="0"/>
              </a:rPr>
              <a:t> Skrivs ut i två exemplar på Svenskt Arkiv</a:t>
            </a:r>
          </a:p>
          <a:p>
            <a:pPr>
              <a:buFont typeface="Arial" pitchFamily="34" charset="0"/>
              <a:buChar char="•"/>
            </a:pPr>
            <a:r>
              <a:rPr lang="sv-SE" dirty="0" smtClean="0">
                <a:latin typeface="Arial" pitchFamily="34" charset="0"/>
              </a:rPr>
              <a:t> Medtages vid leverans</a:t>
            </a:r>
          </a:p>
          <a:p>
            <a:endParaRPr lang="sv-SE" dirty="0" smtClean="0">
              <a:latin typeface="Arial" pitchFamily="34" charset="0"/>
            </a:endParaRPr>
          </a:p>
        </p:txBody>
      </p:sp>
      <p:sp>
        <p:nvSpPr>
          <p:cNvPr id="26628" name="Platshållare för datum 3"/>
          <p:cNvSpPr>
            <a:spLocks noGrp="1"/>
          </p:cNvSpPr>
          <p:nvPr>
            <p:ph type="dt" sz="quarter" idx="10"/>
          </p:nvPr>
        </p:nvSpPr>
        <p:spPr>
          <a:noFill/>
        </p:spPr>
        <p:txBody>
          <a:bodyPr/>
          <a:lstStyle/>
          <a:p>
            <a:fld id="{07E86497-639C-4F9A-B6FD-5EECF3CA84A1}" type="datetime1">
              <a:rPr lang="sv-SE" smtClean="0">
                <a:latin typeface="Arial" pitchFamily="34" charset="0"/>
              </a:rPr>
              <a:t>2019-10-10</a:t>
            </a:fld>
            <a:endParaRPr lang="sv-SE" dirty="0" smtClean="0">
              <a:latin typeface="Arial" pitchFamily="34" charset="0"/>
            </a:endParaRPr>
          </a:p>
        </p:txBody>
      </p:sp>
      <p:sp>
        <p:nvSpPr>
          <p:cNvPr id="2662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a:t>
            </a:r>
            <a:endParaRPr lang="sv-SE" dirty="0" smtClean="0">
              <a:latin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Platshållare för datum 3"/>
          <p:cNvSpPr>
            <a:spLocks noGrp="1"/>
          </p:cNvSpPr>
          <p:nvPr>
            <p:ph type="dt" sz="quarter" idx="10"/>
          </p:nvPr>
        </p:nvSpPr>
        <p:spPr>
          <a:noFill/>
        </p:spPr>
        <p:txBody>
          <a:bodyPr/>
          <a:lstStyle/>
          <a:p>
            <a:fld id="{4F85876D-8D85-4DF7-92FD-AD555E4EE608}" type="datetime1">
              <a:rPr lang="sv-SE" smtClean="0">
                <a:latin typeface="Arial" pitchFamily="34" charset="0"/>
              </a:rPr>
              <a:t>2019-10-10</a:t>
            </a:fld>
            <a:endParaRPr lang="sv-SE" smtClean="0">
              <a:latin typeface="Arial" pitchFamily="34" charset="0"/>
            </a:endParaRPr>
          </a:p>
        </p:txBody>
      </p:sp>
      <p:sp>
        <p:nvSpPr>
          <p:cNvPr id="28676"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
        <p:nvSpPr>
          <p:cNvPr id="8" name="Rektangel 7"/>
          <p:cNvSpPr/>
          <p:nvPr/>
        </p:nvSpPr>
        <p:spPr>
          <a:xfrm>
            <a:off x="861802" y="1565240"/>
            <a:ext cx="7454614" cy="646331"/>
          </a:xfrm>
          <a:prstGeom prst="rect">
            <a:avLst/>
          </a:prstGeom>
        </p:spPr>
        <p:txBody>
          <a:bodyPr wrap="square">
            <a:spAutoFit/>
          </a:bodyPr>
          <a:lstStyle/>
          <a:p>
            <a:endParaRPr lang="sv-SE" dirty="0" smtClean="0"/>
          </a:p>
          <a:p>
            <a:r>
              <a:rPr lang="sv-SE" dirty="0" smtClean="0">
                <a:hlinkClick r:id="rId2"/>
              </a:rPr>
              <a:t>www.linkoping.se/utforarwebben/arkiv/leverans-av-arkivhandlingar/</a:t>
            </a:r>
            <a:endParaRPr lang="sv-SE" dirty="0" smtClean="0"/>
          </a:p>
        </p:txBody>
      </p:sp>
      <p:sp>
        <p:nvSpPr>
          <p:cNvPr id="11" name="Rektangel 10"/>
          <p:cNvSpPr/>
          <p:nvPr/>
        </p:nvSpPr>
        <p:spPr>
          <a:xfrm>
            <a:off x="1520788" y="620688"/>
            <a:ext cx="5598368" cy="923330"/>
          </a:xfrm>
          <a:prstGeom prst="rect">
            <a:avLst/>
          </a:prstGeom>
        </p:spPr>
        <p:txBody>
          <a:bodyPr wrap="square">
            <a:spAutoFit/>
          </a:bodyPr>
          <a:lstStyle/>
          <a:p>
            <a:pPr algn="ctr"/>
            <a:r>
              <a:rPr lang="sv-SE" sz="3600" dirty="0" smtClean="0"/>
              <a:t>Länkar till </a:t>
            </a:r>
            <a:r>
              <a:rPr lang="sv-SE" sz="3600" dirty="0" err="1" smtClean="0"/>
              <a:t>reversaler</a:t>
            </a:r>
            <a:endParaRPr lang="sv-SE" dirty="0"/>
          </a:p>
          <a:p>
            <a:endParaRPr lang="sv-SE" dirty="0"/>
          </a:p>
        </p:txBody>
      </p:sp>
      <p:pic>
        <p:nvPicPr>
          <p:cNvPr id="3" name="Bildobjekt 2"/>
          <p:cNvPicPr>
            <a:picLocks noChangeAspect="1"/>
          </p:cNvPicPr>
          <p:nvPr/>
        </p:nvPicPr>
        <p:blipFill rotWithShape="1">
          <a:blip r:embed="rId3"/>
          <a:srcRect l="25982" t="10801" r="26769" b="19200"/>
          <a:stretch/>
        </p:blipFill>
        <p:spPr>
          <a:xfrm>
            <a:off x="4067944" y="2443402"/>
            <a:ext cx="4466282" cy="372190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7"/>
          <p:cNvSpPr txBox="1">
            <a:spLocks/>
          </p:cNvSpPr>
          <p:nvPr/>
        </p:nvSpPr>
        <p:spPr>
          <a:xfrm>
            <a:off x="696950" y="1731768"/>
            <a:ext cx="3960440" cy="3600400"/>
          </a:xfrm>
          <a:prstGeom prst="rect">
            <a:avLst/>
          </a:prstGeom>
        </p:spPr>
        <p:txBody>
          <a:bodyPr lIns="0" tIns="0" rIns="0" bIns="0"/>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Tillsynsarbete – verka för god arkivvård</a:t>
            </a:r>
          </a:p>
          <a:p>
            <a:pPr marL="0" marR="0" lvl="0" indent="0" algn="l" defTabSz="457200" rtl="0" eaLnBrk="1" fontAlgn="base" latinLnBrk="0" hangingPunct="1">
              <a:lnSpc>
                <a:spcPct val="100000"/>
              </a:lnSpc>
              <a:spcBef>
                <a:spcPct val="0"/>
              </a:spcBef>
              <a:spcAft>
                <a:spcPct val="0"/>
              </a:spcAft>
              <a:buClrTx/>
              <a:buSzTx/>
              <a:buFontTx/>
              <a:buNone/>
              <a:tabLst/>
              <a:defRPr/>
            </a:pPr>
            <a:endParaRPr lang="sv-SE" sz="2400" dirty="0" smtClean="0">
              <a:latin typeface="Arial"/>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Ta emot arkiv</a:t>
            </a:r>
          </a:p>
          <a:p>
            <a:pPr marL="0" marR="0" lvl="0" indent="0" algn="l" defTabSz="457200" rtl="0" eaLnBrk="1" fontAlgn="base" latinLnBrk="0" hangingPunct="1">
              <a:lnSpc>
                <a:spcPct val="100000"/>
              </a:lnSpc>
              <a:spcBef>
                <a:spcPct val="0"/>
              </a:spcBef>
              <a:spcAft>
                <a:spcPct val="0"/>
              </a:spcAft>
              <a:buClrTx/>
              <a:buSzTx/>
              <a:buFontTx/>
              <a:buNone/>
              <a:tabLst/>
              <a:defRPr/>
            </a:pPr>
            <a:endParaRPr lang="sv-SE" sz="2400" dirty="0" smtClean="0">
              <a:latin typeface="Arial"/>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Vårda och förvara arkiv</a:t>
            </a:r>
          </a:p>
          <a:p>
            <a:pPr marL="0" marR="0" lvl="0" indent="0" algn="l" defTabSz="457200" rtl="0" eaLnBrk="1" fontAlgn="base" latinLnBrk="0" hangingPunct="1">
              <a:lnSpc>
                <a:spcPct val="100000"/>
              </a:lnSpc>
              <a:spcBef>
                <a:spcPct val="0"/>
              </a:spcBef>
              <a:spcAft>
                <a:spcPct val="0"/>
              </a:spcAft>
              <a:buClrTx/>
              <a:buSzTx/>
              <a:buFontTx/>
              <a:buNone/>
              <a:tabLst/>
              <a:defRPr/>
            </a:pPr>
            <a:endParaRPr lang="sv-SE" sz="2400" dirty="0" smtClean="0">
              <a:latin typeface="Arial"/>
              <a:cs typeface="Arial"/>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Svara på förfrågningar</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t/>
            </a:r>
            <a:br>
              <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rPr>
            </a:br>
            <a:endParaRPr kumimoji="0" lang="sv-SE" sz="2400" b="0" i="0" u="none" strike="noStrike" kern="1200" cap="none" spc="0" normalizeH="0" baseline="0" noProof="0" dirty="0" smtClean="0">
              <a:ln>
                <a:noFill/>
              </a:ln>
              <a:solidFill>
                <a:schemeClr val="tx1"/>
              </a:solidFill>
              <a:effectLst/>
              <a:uLnTx/>
              <a:uFillTx/>
              <a:latin typeface="Arial"/>
              <a:ea typeface="ＭＳ Ｐゴシック" charset="0"/>
              <a:cs typeface="Arial"/>
            </a:endParaRPr>
          </a:p>
        </p:txBody>
      </p:sp>
      <p:sp>
        <p:nvSpPr>
          <p:cNvPr id="6" name="Rubrik 5"/>
          <p:cNvSpPr>
            <a:spLocks noGrp="1"/>
          </p:cNvSpPr>
          <p:nvPr>
            <p:ph type="title"/>
          </p:nvPr>
        </p:nvSpPr>
        <p:spPr>
          <a:xfrm>
            <a:off x="696950" y="332656"/>
            <a:ext cx="7704000" cy="1143000"/>
          </a:xfrm>
        </p:spPr>
        <p:txBody>
          <a:bodyPr/>
          <a:lstStyle/>
          <a:p>
            <a:pPr algn="ctr"/>
            <a:r>
              <a:rPr lang="sv-SE" dirty="0"/>
              <a:t>Stadsarkivets </a:t>
            </a:r>
            <a:r>
              <a:rPr lang="sv-SE" dirty="0" smtClean="0"/>
              <a:t>uppgifter</a:t>
            </a:r>
            <a:r>
              <a:rPr lang="sv-SE" dirty="0"/>
              <a:t/>
            </a:r>
            <a:br>
              <a:rPr lang="sv-SE" dirty="0"/>
            </a:br>
            <a:endParaRPr lang="sv-SE" dirty="0"/>
          </a:p>
        </p:txBody>
      </p:sp>
      <p:sp>
        <p:nvSpPr>
          <p:cNvPr id="5" name="Platshållare för datum 3"/>
          <p:cNvSpPr>
            <a:spLocks noGrp="1"/>
          </p:cNvSpPr>
          <p:nvPr>
            <p:ph type="dt" sz="quarter" idx="10"/>
          </p:nvPr>
        </p:nvSpPr>
        <p:spPr>
          <a:xfrm>
            <a:off x="1779588" y="6356350"/>
            <a:ext cx="1128712" cy="365125"/>
          </a:xfrm>
          <a:noFill/>
        </p:spPr>
        <p:txBody>
          <a:bodyPr/>
          <a:lstStyle/>
          <a:p>
            <a:fld id="{7F6FAEC0-109C-4C97-81C4-AF153504E695}" type="datetime1">
              <a:rPr lang="sv-SE" smtClean="0">
                <a:latin typeface="Arial" pitchFamily="34" charset="0"/>
              </a:rPr>
              <a:t>2019-10-10</a:t>
            </a:fld>
            <a:endParaRPr lang="sv-SE" dirty="0" smtClean="0">
              <a:latin typeface="Arial" pitchFamily="34" charset="0"/>
            </a:endParaRPr>
          </a:p>
        </p:txBody>
      </p:sp>
      <p:sp>
        <p:nvSpPr>
          <p:cNvPr id="7"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731768"/>
            <a:ext cx="3899647" cy="2923527"/>
          </a:xfrm>
          <a:prstGeom prst="rect">
            <a:avLst/>
          </a:prstGeom>
        </p:spPr>
      </p:pic>
    </p:spTree>
    <p:extLst>
      <p:ext uri="{BB962C8B-B14F-4D97-AF65-F5344CB8AC3E}">
        <p14:creationId xmlns:p14="http://schemas.microsoft.com/office/powerpoint/2010/main" val="42941365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54122" y="168945"/>
            <a:ext cx="7772400" cy="1143000"/>
          </a:xfrm>
        </p:spPr>
        <p:txBody>
          <a:bodyPr/>
          <a:lstStyle/>
          <a:p>
            <a:pPr algn="ctr"/>
            <a:r>
              <a:rPr lang="sv-SE" dirty="0" smtClean="0"/>
              <a:t>Exempel på bilaga 1</a:t>
            </a:r>
            <a:endParaRPr lang="sv-SE" dirty="0"/>
          </a:p>
        </p:txBody>
      </p:sp>
      <p:sp>
        <p:nvSpPr>
          <p:cNvPr id="3" name="Underrubrik 2"/>
          <p:cNvSpPr>
            <a:spLocks noGrp="1"/>
          </p:cNvSpPr>
          <p:nvPr>
            <p:ph type="subTitle" idx="1"/>
          </p:nvPr>
        </p:nvSpPr>
        <p:spPr/>
        <p:txBody>
          <a:bodyPr/>
          <a:lstStyle/>
          <a:p>
            <a:endParaRPr lang="sv-SE" dirty="0"/>
          </a:p>
        </p:txBody>
      </p:sp>
      <p:sp>
        <p:nvSpPr>
          <p:cNvPr id="4" name="Platshållare för datum 3"/>
          <p:cNvSpPr>
            <a:spLocks noGrp="1"/>
          </p:cNvSpPr>
          <p:nvPr>
            <p:ph type="dt" sz="half" idx="10"/>
          </p:nvPr>
        </p:nvSpPr>
        <p:spPr/>
        <p:txBody>
          <a:bodyPr/>
          <a:lstStyle/>
          <a:p>
            <a:pPr>
              <a:defRPr/>
            </a:pPr>
            <a:fld id="{6958EADE-A15A-4AB7-8112-486430AF0958}"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pic>
        <p:nvPicPr>
          <p:cNvPr id="8" name="Bildobjekt 7"/>
          <p:cNvPicPr>
            <a:picLocks noChangeAspect="1"/>
          </p:cNvPicPr>
          <p:nvPr/>
        </p:nvPicPr>
        <p:blipFill>
          <a:blip r:embed="rId2"/>
          <a:stretch>
            <a:fillRect/>
          </a:stretch>
        </p:blipFill>
        <p:spPr>
          <a:xfrm>
            <a:off x="251520" y="1700808"/>
            <a:ext cx="8628805" cy="4104456"/>
          </a:xfrm>
          <a:prstGeom prst="rect">
            <a:avLst/>
          </a:prstGeom>
        </p:spPr>
      </p:pic>
    </p:spTree>
    <p:extLst>
      <p:ext uri="{BB962C8B-B14F-4D97-AF65-F5344CB8AC3E}">
        <p14:creationId xmlns:p14="http://schemas.microsoft.com/office/powerpoint/2010/main" val="1374789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sp>
        <p:nvSpPr>
          <p:cNvPr id="4" name="Platshållare för datum 3"/>
          <p:cNvSpPr>
            <a:spLocks noGrp="1"/>
          </p:cNvSpPr>
          <p:nvPr>
            <p:ph type="dt" sz="half" idx="10"/>
          </p:nvPr>
        </p:nvSpPr>
        <p:spPr/>
        <p:txBody>
          <a:bodyPr/>
          <a:lstStyle/>
          <a:p>
            <a:pPr>
              <a:defRPr/>
            </a:pPr>
            <a:fld id="{6958EADE-A15A-4AB7-8112-486430AF0958}"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sp>
        <p:nvSpPr>
          <p:cNvPr id="9" name="Rubrik 1"/>
          <p:cNvSpPr txBox="1">
            <a:spLocks/>
          </p:cNvSpPr>
          <p:nvPr/>
        </p:nvSpPr>
        <p:spPr>
          <a:xfrm>
            <a:off x="654122" y="168945"/>
            <a:ext cx="7772400" cy="1143000"/>
          </a:xfrm>
          <a:prstGeom prst="rect">
            <a:avLst/>
          </a:prstGeom>
        </p:spPr>
        <p:txBody>
          <a:bodyPr anchor="t"/>
          <a:lstStyle>
            <a:lvl1pPr algn="l" defTabSz="457200" rtl="0" fontAlgn="base">
              <a:spcBef>
                <a:spcPct val="0"/>
              </a:spcBef>
              <a:spcAft>
                <a:spcPct val="0"/>
              </a:spcAft>
              <a:defRPr sz="4400" kern="1200">
                <a:solidFill>
                  <a:schemeClr val="tx1"/>
                </a:solidFill>
                <a:latin typeface="Georgia"/>
                <a:ea typeface="ＭＳ Ｐゴシック" charset="0"/>
                <a:cs typeface="Georgia"/>
              </a:defRPr>
            </a:lvl1pPr>
            <a:lvl2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2pPr>
            <a:lvl3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3pPr>
            <a:lvl4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4pPr>
            <a:lvl5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5pPr>
            <a:lvl6pPr marL="457200" algn="ctr" defTabSz="457200" rtl="0" eaLnBrk="1" fontAlgn="base" hangingPunct="1">
              <a:spcBef>
                <a:spcPct val="0"/>
              </a:spcBef>
              <a:spcAft>
                <a:spcPct val="0"/>
              </a:spcAft>
              <a:defRPr sz="4400">
                <a:solidFill>
                  <a:schemeClr val="tx1"/>
                </a:solidFill>
                <a:latin typeface="Georgia"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Georgia"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Georgia"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Georgia" charset="0"/>
                <a:ea typeface="ＭＳ Ｐゴシック" charset="0"/>
              </a:defRPr>
            </a:lvl9pPr>
          </a:lstStyle>
          <a:p>
            <a:pPr algn="ctr"/>
            <a:r>
              <a:rPr lang="sv-SE" dirty="0" smtClean="0"/>
              <a:t>Exempel på bilaga 2</a:t>
            </a:r>
            <a:endParaRPr lang="sv-SE" dirty="0"/>
          </a:p>
        </p:txBody>
      </p:sp>
      <p:pic>
        <p:nvPicPr>
          <p:cNvPr id="7" name="Bildobjekt 6"/>
          <p:cNvPicPr>
            <a:picLocks noChangeAspect="1"/>
          </p:cNvPicPr>
          <p:nvPr/>
        </p:nvPicPr>
        <p:blipFill>
          <a:blip r:embed="rId2"/>
          <a:stretch>
            <a:fillRect/>
          </a:stretch>
        </p:blipFill>
        <p:spPr>
          <a:xfrm>
            <a:off x="323528" y="1124743"/>
            <a:ext cx="8578041" cy="4934049"/>
          </a:xfrm>
          <a:prstGeom prst="rect">
            <a:avLst/>
          </a:prstGeom>
        </p:spPr>
      </p:pic>
    </p:spTree>
    <p:extLst>
      <p:ext uri="{BB962C8B-B14F-4D97-AF65-F5344CB8AC3E}">
        <p14:creationId xmlns:p14="http://schemas.microsoft.com/office/powerpoint/2010/main" val="19242808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ctrTitle"/>
          </p:nvPr>
        </p:nvSpPr>
        <p:spPr>
          <a:xfrm>
            <a:off x="467544" y="116632"/>
            <a:ext cx="7772400" cy="1143000"/>
          </a:xfrm>
        </p:spPr>
        <p:txBody>
          <a:bodyPr/>
          <a:lstStyle/>
          <a:p>
            <a:pPr algn="ctr"/>
            <a:r>
              <a:rPr lang="sv-SE" sz="3600" dirty="0" smtClean="0"/>
              <a:t>Huvudblankett</a:t>
            </a:r>
          </a:p>
        </p:txBody>
      </p:sp>
      <p:sp>
        <p:nvSpPr>
          <p:cNvPr id="27651" name="Platshållare för datum 3"/>
          <p:cNvSpPr>
            <a:spLocks noGrp="1"/>
          </p:cNvSpPr>
          <p:nvPr>
            <p:ph type="dt" sz="quarter" idx="10"/>
          </p:nvPr>
        </p:nvSpPr>
        <p:spPr>
          <a:noFill/>
        </p:spPr>
        <p:txBody>
          <a:bodyPr/>
          <a:lstStyle/>
          <a:p>
            <a:fld id="{77638EAC-BB40-41DF-B53F-E92339F969F1}" type="datetime1">
              <a:rPr lang="sv-SE" smtClean="0">
                <a:latin typeface="Arial" pitchFamily="34" charset="0"/>
              </a:rPr>
              <a:t>2019-10-10</a:t>
            </a:fld>
            <a:endParaRPr lang="sv-SE" smtClean="0">
              <a:latin typeface="Arial" pitchFamily="34" charset="0"/>
            </a:endParaRPr>
          </a:p>
        </p:txBody>
      </p:sp>
      <p:sp>
        <p:nvSpPr>
          <p:cNvPr id="27652" name="Platshållare för sidfot 4"/>
          <p:cNvSpPr>
            <a:spLocks noGrp="1"/>
          </p:cNvSpPr>
          <p:nvPr>
            <p:ph type="ftr" sz="quarter" idx="11"/>
          </p:nvPr>
        </p:nvSpPr>
        <p:spPr>
          <a:xfrm>
            <a:off x="2908300" y="6356598"/>
            <a:ext cx="3613150" cy="365125"/>
          </a:xfrm>
          <a:noFill/>
        </p:spPr>
        <p:txBody>
          <a:bodyPr/>
          <a:lstStyle/>
          <a:p>
            <a:r>
              <a:rPr lang="sv-SE" dirty="0" smtClean="0">
                <a:latin typeface="Arial" pitchFamily="34" charset="0"/>
              </a:rPr>
              <a:t>Grundutbildning för arkivredogörare</a:t>
            </a:r>
          </a:p>
        </p:txBody>
      </p:sp>
      <p:pic>
        <p:nvPicPr>
          <p:cNvPr id="3" name="Bildobjekt 2"/>
          <p:cNvPicPr>
            <a:picLocks noChangeAspect="1"/>
          </p:cNvPicPr>
          <p:nvPr/>
        </p:nvPicPr>
        <p:blipFill>
          <a:blip r:embed="rId2"/>
          <a:stretch>
            <a:fillRect/>
          </a:stretch>
        </p:blipFill>
        <p:spPr>
          <a:xfrm>
            <a:off x="2411760" y="789281"/>
            <a:ext cx="4117206" cy="560164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548680"/>
            <a:ext cx="7772400" cy="1143000"/>
          </a:xfrm>
        </p:spPr>
        <p:txBody>
          <a:bodyPr/>
          <a:lstStyle/>
          <a:p>
            <a:pPr algn="ctr"/>
            <a:r>
              <a:rPr lang="sv-SE" sz="3200" dirty="0" smtClean="0"/>
              <a:t>Övning att fylla i </a:t>
            </a:r>
            <a:r>
              <a:rPr lang="sv-SE" sz="3200" dirty="0" err="1" smtClean="0"/>
              <a:t>reversaler</a:t>
            </a:r>
            <a:endParaRPr lang="sv-SE" sz="3200" dirty="0"/>
          </a:p>
        </p:txBody>
      </p:sp>
      <p:sp>
        <p:nvSpPr>
          <p:cNvPr id="3" name="Underrubrik 2"/>
          <p:cNvSpPr>
            <a:spLocks noGrp="1"/>
          </p:cNvSpPr>
          <p:nvPr>
            <p:ph type="subTitle" idx="1"/>
          </p:nvPr>
        </p:nvSpPr>
        <p:spPr>
          <a:xfrm>
            <a:off x="685800" y="1484784"/>
            <a:ext cx="7772400" cy="4535016"/>
          </a:xfrm>
        </p:spPr>
        <p:txBody>
          <a:bodyPr/>
          <a:lstStyle/>
          <a:p>
            <a:endParaRPr lang="sv-SE" dirty="0"/>
          </a:p>
        </p:txBody>
      </p:sp>
      <p:sp>
        <p:nvSpPr>
          <p:cNvPr id="4" name="Platshållare för datum 3"/>
          <p:cNvSpPr>
            <a:spLocks noGrp="1"/>
          </p:cNvSpPr>
          <p:nvPr>
            <p:ph type="dt" sz="half" idx="10"/>
          </p:nvPr>
        </p:nvSpPr>
        <p:spPr/>
        <p:txBody>
          <a:bodyPr/>
          <a:lstStyle/>
          <a:p>
            <a:pPr>
              <a:defRPr/>
            </a:pPr>
            <a:fld id="{6958EADE-A15A-4AB7-8112-486430AF0958}"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pic>
        <p:nvPicPr>
          <p:cNvPr id="7" name="Bildobjekt 6"/>
          <p:cNvPicPr>
            <a:picLocks noChangeAspect="1"/>
          </p:cNvPicPr>
          <p:nvPr/>
        </p:nvPicPr>
        <p:blipFill>
          <a:blip r:embed="rId2"/>
          <a:stretch>
            <a:fillRect/>
          </a:stretch>
        </p:blipFill>
        <p:spPr>
          <a:xfrm rot="19806090">
            <a:off x="1906661" y="2013211"/>
            <a:ext cx="2638213" cy="3589405"/>
          </a:xfrm>
          <a:prstGeom prst="rect">
            <a:avLst/>
          </a:prstGeom>
        </p:spPr>
      </p:pic>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6302" y="2180134"/>
            <a:ext cx="1279994" cy="1279994"/>
          </a:xfrm>
          <a:prstGeom prst="rect">
            <a:avLst/>
          </a:prstGeom>
        </p:spPr>
      </p:pic>
    </p:spTree>
    <p:extLst>
      <p:ext uri="{BB962C8B-B14F-4D97-AF65-F5344CB8AC3E}">
        <p14:creationId xmlns:p14="http://schemas.microsoft.com/office/powerpoint/2010/main" val="6988843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ctrTitle"/>
          </p:nvPr>
        </p:nvSpPr>
        <p:spPr>
          <a:xfrm>
            <a:off x="611560" y="341784"/>
            <a:ext cx="7772400" cy="1143000"/>
          </a:xfrm>
        </p:spPr>
        <p:txBody>
          <a:bodyPr/>
          <a:lstStyle/>
          <a:p>
            <a:pPr algn="ctr"/>
            <a:r>
              <a:rPr lang="sv-SE" sz="3600" dirty="0" smtClean="0">
                <a:latin typeface="Georgia" pitchFamily="18" charset="0"/>
              </a:rPr>
              <a:t>Kontrollpunkter inför </a:t>
            </a:r>
            <a:r>
              <a:rPr lang="sv-SE" sz="3600" dirty="0" smtClean="0"/>
              <a:t>leverans</a:t>
            </a:r>
          </a:p>
        </p:txBody>
      </p:sp>
      <p:sp>
        <p:nvSpPr>
          <p:cNvPr id="27651" name="Platshållare för datum 3"/>
          <p:cNvSpPr>
            <a:spLocks noGrp="1"/>
          </p:cNvSpPr>
          <p:nvPr>
            <p:ph type="dt" sz="quarter" idx="10"/>
          </p:nvPr>
        </p:nvSpPr>
        <p:spPr>
          <a:noFill/>
        </p:spPr>
        <p:txBody>
          <a:bodyPr/>
          <a:lstStyle/>
          <a:p>
            <a:fld id="{601C6460-AE99-4951-8694-6F1672B65000}" type="datetime1">
              <a:rPr lang="sv-SE" smtClean="0">
                <a:latin typeface="Arial" pitchFamily="34" charset="0"/>
              </a:rPr>
              <a:t>2019-10-10</a:t>
            </a:fld>
            <a:endParaRPr lang="sv-SE" smtClean="0">
              <a:latin typeface="Arial" pitchFamily="34" charset="0"/>
            </a:endParaRPr>
          </a:p>
        </p:txBody>
      </p:sp>
      <p:sp>
        <p:nvSpPr>
          <p:cNvPr id="27652" name="Platshållare för sidfot 4"/>
          <p:cNvSpPr>
            <a:spLocks noGrp="1"/>
          </p:cNvSpPr>
          <p:nvPr>
            <p:ph type="ftr" sz="quarter" idx="11"/>
          </p:nvPr>
        </p:nvSpPr>
        <p:spPr>
          <a:xfrm>
            <a:off x="2904243" y="6356350"/>
            <a:ext cx="3613150" cy="365125"/>
          </a:xfrm>
          <a:noFill/>
        </p:spPr>
        <p:txBody>
          <a:bodyPr/>
          <a:lstStyle/>
          <a:p>
            <a:r>
              <a:rPr lang="sv-SE" dirty="0" smtClean="0">
                <a:latin typeface="Arial" pitchFamily="34" charset="0"/>
              </a:rPr>
              <a:t>Grundutbildning för arkivredogörare</a:t>
            </a:r>
          </a:p>
        </p:txBody>
      </p:sp>
      <p:sp>
        <p:nvSpPr>
          <p:cNvPr id="10" name="Underrubrik 2"/>
          <p:cNvSpPr>
            <a:spLocks noGrp="1"/>
          </p:cNvSpPr>
          <p:nvPr>
            <p:ph type="subTitle" idx="1"/>
          </p:nvPr>
        </p:nvSpPr>
        <p:spPr>
          <a:xfrm>
            <a:off x="685800" y="2060848"/>
            <a:ext cx="6622504" cy="3312368"/>
          </a:xfrm>
        </p:spPr>
        <p:txBody>
          <a:bodyPr/>
          <a:lstStyle/>
          <a:p>
            <a:pPr marL="342900" indent="-342900">
              <a:buFont typeface="Arial" panose="020B0604020202020204" pitchFamily="34" charset="0"/>
              <a:buChar char="•"/>
            </a:pPr>
            <a:r>
              <a:rPr lang="sv-SE" dirty="0" smtClean="0">
                <a:latin typeface="Georgia" pitchFamily="18" charset="0"/>
              </a:rPr>
              <a:t>Leveransen innehåller enbart bevarandehandlingar?</a:t>
            </a:r>
          </a:p>
          <a:p>
            <a:pPr marL="342900" indent="-342900">
              <a:buFont typeface="Arial" panose="020B0604020202020204" pitchFamily="34" charset="0"/>
              <a:buChar char="•"/>
            </a:pPr>
            <a:r>
              <a:rPr lang="sv-SE" dirty="0" smtClean="0">
                <a:latin typeface="Georgia" pitchFamily="18" charset="0"/>
              </a:rPr>
              <a:t>Materialet är rensat från nitar, gem, plastfickor etc.?</a:t>
            </a:r>
          </a:p>
          <a:p>
            <a:pPr marL="342900" indent="-342900">
              <a:buFont typeface="Arial" panose="020B0604020202020204" pitchFamily="34" charset="0"/>
              <a:buChar char="•"/>
            </a:pPr>
            <a:r>
              <a:rPr lang="sv-SE" dirty="0" smtClean="0">
                <a:latin typeface="Georgia" pitchFamily="18" charset="0"/>
              </a:rPr>
              <a:t>Handlingarna ligger i aktomslag och arkivboxar?</a:t>
            </a:r>
          </a:p>
          <a:p>
            <a:pPr marL="342900" indent="-342900">
              <a:buFont typeface="Arial" panose="020B0604020202020204" pitchFamily="34" charset="0"/>
              <a:buChar char="•"/>
            </a:pPr>
            <a:r>
              <a:rPr lang="sv-SE" dirty="0" smtClean="0">
                <a:latin typeface="Georgia" pitchFamily="18" charset="0"/>
              </a:rPr>
              <a:t>Jag kan ansvara för att leveransen är korrekt efter gällande regler?</a:t>
            </a:r>
          </a:p>
          <a:p>
            <a:pPr marL="342900" indent="-342900">
              <a:buFont typeface="Arial" panose="020B0604020202020204" pitchFamily="34" charset="0"/>
              <a:buChar char="•"/>
            </a:pPr>
            <a:r>
              <a:rPr lang="sv-SE" dirty="0" smtClean="0">
                <a:latin typeface="Georgia" pitchFamily="18" charset="0"/>
              </a:rPr>
              <a:t>Det är någon annan som arkiverat handlingarna, men jag har kontrollerat att det är korrekt utfört?</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Georgia" pitchFamily="18" charset="0"/>
            </a:endParaRPr>
          </a:p>
          <a:p>
            <a:endParaRPr lang="sv-SE" dirty="0" smtClean="0">
              <a:latin typeface="Georgia" pitchFamily="18" charset="0"/>
            </a:endParaRPr>
          </a:p>
          <a:p>
            <a:endParaRPr lang="sv-SE" dirty="0" smtClean="0">
              <a:latin typeface="Arial"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76672"/>
            <a:ext cx="7772400" cy="1143000"/>
          </a:xfrm>
        </p:spPr>
        <p:txBody>
          <a:bodyPr/>
          <a:lstStyle/>
          <a:p>
            <a:pPr algn="ctr"/>
            <a:r>
              <a:rPr lang="sv-SE" sz="3600" dirty="0" smtClean="0"/>
              <a:t>Klart för leverans</a:t>
            </a:r>
            <a:endParaRPr lang="sv-SE" sz="3600" dirty="0"/>
          </a:p>
        </p:txBody>
      </p:sp>
      <p:sp>
        <p:nvSpPr>
          <p:cNvPr id="3" name="Underrubrik 2"/>
          <p:cNvSpPr>
            <a:spLocks noGrp="1"/>
          </p:cNvSpPr>
          <p:nvPr>
            <p:ph type="subTitle" idx="1"/>
          </p:nvPr>
        </p:nvSpPr>
        <p:spPr>
          <a:xfrm>
            <a:off x="666435" y="1052736"/>
            <a:ext cx="7772400" cy="5112568"/>
          </a:xfrm>
        </p:spPr>
        <p:txBody>
          <a:bodyPr/>
          <a:lstStyle/>
          <a:p>
            <a:pPr marL="342900" indent="-342900">
              <a:buFont typeface="Arial" panose="020B0604020202020204" pitchFamily="34" charset="0"/>
              <a:buChar char="•"/>
            </a:pPr>
            <a:r>
              <a:rPr lang="sv-SE" dirty="0">
                <a:latin typeface="Georgia" pitchFamily="18" charset="0"/>
              </a:rPr>
              <a:t>Allt </a:t>
            </a:r>
            <a:r>
              <a:rPr lang="sv-SE" dirty="0" smtClean="0">
                <a:latin typeface="Georgia" pitchFamily="18" charset="0"/>
              </a:rPr>
              <a:t>okej!</a:t>
            </a:r>
            <a:br>
              <a:rPr lang="sv-SE" dirty="0" smtClean="0">
                <a:latin typeface="Georgia" pitchFamily="18" charset="0"/>
              </a:rPr>
            </a:br>
            <a:r>
              <a:rPr lang="sv-SE" dirty="0" smtClean="0">
                <a:latin typeface="Georgia" pitchFamily="18" charset="0"/>
              </a:rPr>
              <a:t>Inga </a:t>
            </a:r>
            <a:r>
              <a:rPr lang="sv-SE" dirty="0">
                <a:latin typeface="Georgia" pitchFamily="18" charset="0"/>
              </a:rPr>
              <a:t>leveranser utan </a:t>
            </a:r>
            <a:r>
              <a:rPr lang="sv-SE" dirty="0" err="1">
                <a:latin typeface="Georgia" pitchFamily="18" charset="0"/>
              </a:rPr>
              <a:t>reversaler</a:t>
            </a:r>
            <a:r>
              <a:rPr lang="sv-SE" dirty="0">
                <a:latin typeface="Georgia" pitchFamily="18" charset="0"/>
              </a:rPr>
              <a:t> och eskort!</a:t>
            </a:r>
          </a:p>
          <a:p>
            <a:pPr marL="342900" indent="-342900">
              <a:buFont typeface="Arial" panose="020B0604020202020204" pitchFamily="34" charset="0"/>
              <a:buChar char="•"/>
            </a:pPr>
            <a:endParaRPr lang="sv-SE" dirty="0" smtClean="0">
              <a:latin typeface="Georgia" pitchFamily="18" charset="0"/>
            </a:endParaRPr>
          </a:p>
          <a:p>
            <a:pPr marL="342900" indent="-342900">
              <a:buFont typeface="Arial" panose="020B0604020202020204" pitchFamily="34" charset="0"/>
              <a:buChar char="•"/>
            </a:pPr>
            <a:r>
              <a:rPr lang="sv-SE" dirty="0" smtClean="0">
                <a:latin typeface="Georgia" pitchFamily="18" charset="0"/>
              </a:rPr>
              <a:t>Boka </a:t>
            </a:r>
            <a:r>
              <a:rPr lang="sv-SE" dirty="0">
                <a:latin typeface="Georgia" pitchFamily="18" charset="0"/>
              </a:rPr>
              <a:t>tid med </a:t>
            </a:r>
            <a:r>
              <a:rPr lang="sv-SE" dirty="0" smtClean="0">
                <a:latin typeface="Georgia" pitchFamily="18" charset="0"/>
              </a:rPr>
              <a:t>Ronny Andersson</a:t>
            </a:r>
          </a:p>
          <a:p>
            <a:endParaRPr lang="sv-SE" dirty="0">
              <a:latin typeface="Georgia" pitchFamily="18" charset="0"/>
            </a:endParaRPr>
          </a:p>
          <a:p>
            <a:pPr marL="342900" indent="-342900">
              <a:buFont typeface="Arial" panose="020B0604020202020204" pitchFamily="34" charset="0"/>
              <a:buChar char="•"/>
            </a:pPr>
            <a:r>
              <a:rPr lang="sv-SE" dirty="0" smtClean="0">
                <a:latin typeface="Georgia" pitchFamily="18" charset="0"/>
              </a:rPr>
              <a:t>Behövs transport boka med Förvaltningsservice, 20 67 79</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r>
              <a:rPr lang="sv-SE" dirty="0" smtClean="0">
                <a:latin typeface="Georgia" pitchFamily="18" charset="0"/>
              </a:rPr>
              <a:t>Väl på plats kontrolleras leveransen</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Georgia" pitchFamily="18" charset="0"/>
            </a:endParaRP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Arial" pitchFamily="34" charset="0"/>
              <a:ea typeface="ＭＳ Ｐゴシック" pitchFamily="34" charset="-128"/>
              <a:cs typeface="Arial" pitchFamily="34" charset="0"/>
            </a:endParaRPr>
          </a:p>
          <a:p>
            <a:pPr marL="342900" indent="-342900">
              <a:buFont typeface="Arial" panose="020B0604020202020204" pitchFamily="34" charset="0"/>
              <a:buChar char="•"/>
            </a:pPr>
            <a:endParaRPr lang="sv-SE" dirty="0">
              <a:latin typeface="Arial" pitchFamily="34" charset="0"/>
              <a:ea typeface="ＭＳ Ｐゴシック" pitchFamily="34" charset="-128"/>
              <a:cs typeface="Arial" pitchFamily="34" charset="0"/>
            </a:endParaRPr>
          </a:p>
        </p:txBody>
      </p:sp>
      <p:sp>
        <p:nvSpPr>
          <p:cNvPr id="4" name="Platshållare för datum 3"/>
          <p:cNvSpPr>
            <a:spLocks noGrp="1"/>
          </p:cNvSpPr>
          <p:nvPr>
            <p:ph type="dt" sz="half" idx="10"/>
          </p:nvPr>
        </p:nvSpPr>
        <p:spPr/>
        <p:txBody>
          <a:bodyPr/>
          <a:lstStyle/>
          <a:p>
            <a:pPr>
              <a:defRPr/>
            </a:pPr>
            <a:fld id="{1E5444C7-A5C1-4D32-A55D-4A05C14CAD4E}"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sp>
        <p:nvSpPr>
          <p:cNvPr id="7" name="textruta 6"/>
          <p:cNvSpPr txBox="1"/>
          <p:nvPr/>
        </p:nvSpPr>
        <p:spPr>
          <a:xfrm>
            <a:off x="685800" y="4061971"/>
            <a:ext cx="3584636" cy="1477328"/>
          </a:xfrm>
          <a:prstGeom prst="rect">
            <a:avLst/>
          </a:prstGeom>
          <a:noFill/>
          <a:ln>
            <a:solidFill>
              <a:schemeClr val="accent1"/>
            </a:solidFill>
          </a:ln>
        </p:spPr>
        <p:txBody>
          <a:bodyPr wrap="none" rtlCol="0">
            <a:spAutoFit/>
          </a:bodyPr>
          <a:lstStyle/>
          <a:p>
            <a:r>
              <a:rPr lang="sv-SE" dirty="0"/>
              <a:t>Är det inte okej </a:t>
            </a:r>
            <a:r>
              <a:rPr lang="sv-SE" dirty="0" smtClean="0"/>
              <a:t/>
            </a:r>
            <a:br>
              <a:rPr lang="sv-SE" dirty="0" smtClean="0"/>
            </a:br>
            <a:r>
              <a:rPr lang="sv-SE" dirty="0" smtClean="0"/>
              <a:t>– </a:t>
            </a:r>
            <a:r>
              <a:rPr lang="sv-SE" dirty="0"/>
              <a:t>görs en överenskommelse om </a:t>
            </a:r>
            <a:r>
              <a:rPr lang="sv-SE" dirty="0" smtClean="0"/>
              <a:t/>
            </a:r>
            <a:br>
              <a:rPr lang="sv-SE" dirty="0" smtClean="0"/>
            </a:br>
            <a:r>
              <a:rPr lang="sv-SE" dirty="0" smtClean="0"/>
              <a:t>att </a:t>
            </a:r>
            <a:r>
              <a:rPr lang="sv-SE" dirty="0"/>
              <a:t>få göra i ordning leveransen </a:t>
            </a:r>
            <a:r>
              <a:rPr lang="sv-SE" dirty="0" smtClean="0"/>
              <a:t/>
            </a:r>
            <a:br>
              <a:rPr lang="sv-SE" dirty="0" smtClean="0"/>
            </a:br>
            <a:r>
              <a:rPr lang="sv-SE" dirty="0" smtClean="0"/>
              <a:t>på </a:t>
            </a:r>
            <a:r>
              <a:rPr lang="sv-SE" dirty="0"/>
              <a:t>plats eller ta med den tillbaka!</a:t>
            </a:r>
          </a:p>
          <a:p>
            <a:endParaRPr lang="sv-SE" dirty="0" err="1" smtClean="0">
              <a:latin typeface="Arial"/>
              <a:cs typeface="Arial"/>
            </a:endParaRPr>
          </a:p>
        </p:txBody>
      </p:sp>
      <p:sp>
        <p:nvSpPr>
          <p:cNvPr id="8" name="textruta 7"/>
          <p:cNvSpPr txBox="1"/>
          <p:nvPr/>
        </p:nvSpPr>
        <p:spPr>
          <a:xfrm>
            <a:off x="4530796" y="4061971"/>
            <a:ext cx="3906839" cy="2031325"/>
          </a:xfrm>
          <a:prstGeom prst="rect">
            <a:avLst/>
          </a:prstGeom>
          <a:noFill/>
          <a:ln>
            <a:solidFill>
              <a:schemeClr val="accent1"/>
            </a:solidFill>
          </a:ln>
        </p:spPr>
        <p:txBody>
          <a:bodyPr wrap="none" rtlCol="0">
            <a:spAutoFit/>
          </a:bodyPr>
          <a:lstStyle/>
          <a:p>
            <a:r>
              <a:rPr lang="sv-SE" dirty="0"/>
              <a:t>Är allting okej </a:t>
            </a:r>
            <a:r>
              <a:rPr lang="sv-SE" dirty="0" smtClean="0"/>
              <a:t/>
            </a:r>
            <a:br>
              <a:rPr lang="sv-SE" dirty="0" smtClean="0"/>
            </a:br>
            <a:r>
              <a:rPr lang="sv-SE" dirty="0" smtClean="0"/>
              <a:t>– </a:t>
            </a:r>
            <a:r>
              <a:rPr lang="sv-SE" dirty="0"/>
              <a:t>skriver </a:t>
            </a:r>
            <a:r>
              <a:rPr lang="sv-SE" dirty="0" smtClean="0"/>
              <a:t>arkivredogöraren </a:t>
            </a:r>
            <a:br>
              <a:rPr lang="sv-SE" dirty="0" smtClean="0"/>
            </a:br>
            <a:r>
              <a:rPr lang="sv-SE" dirty="0" smtClean="0"/>
              <a:t>och </a:t>
            </a:r>
            <a:r>
              <a:rPr lang="sv-SE" dirty="0"/>
              <a:t>mottagaren </a:t>
            </a:r>
            <a:r>
              <a:rPr lang="sv-SE" dirty="0" smtClean="0"/>
              <a:t>från </a:t>
            </a:r>
            <a:r>
              <a:rPr lang="sv-SE" dirty="0"/>
              <a:t>stadsarkivet </a:t>
            </a:r>
            <a:r>
              <a:rPr lang="sv-SE" dirty="0" smtClean="0"/>
              <a:t/>
            </a:r>
            <a:br>
              <a:rPr lang="sv-SE" dirty="0" smtClean="0"/>
            </a:br>
            <a:r>
              <a:rPr lang="sv-SE" dirty="0" smtClean="0"/>
              <a:t>under </a:t>
            </a:r>
            <a:r>
              <a:rPr lang="sv-SE" dirty="0"/>
              <a:t>att </a:t>
            </a:r>
            <a:r>
              <a:rPr lang="sv-SE" dirty="0" smtClean="0"/>
              <a:t>handlingarna </a:t>
            </a:r>
            <a:r>
              <a:rPr lang="sv-SE" dirty="0"/>
              <a:t>överlämnas </a:t>
            </a:r>
            <a:r>
              <a:rPr lang="sv-SE" dirty="0" smtClean="0"/>
              <a:t/>
            </a:r>
            <a:br>
              <a:rPr lang="sv-SE" dirty="0" smtClean="0"/>
            </a:br>
            <a:r>
              <a:rPr lang="sv-SE" dirty="0" smtClean="0"/>
              <a:t>till </a:t>
            </a:r>
            <a:r>
              <a:rPr lang="sv-SE" dirty="0"/>
              <a:t>stadsarkivet</a:t>
            </a:r>
            <a:r>
              <a:rPr lang="sv-SE" dirty="0" smtClean="0"/>
              <a:t>. E</a:t>
            </a:r>
            <a:r>
              <a:rPr lang="sv-SE" dirty="0" smtClean="0">
                <a:cs typeface="Arial" pitchFamily="34" charset="0"/>
              </a:rPr>
              <a:t>j </a:t>
            </a:r>
            <a:r>
              <a:rPr lang="sv-SE" dirty="0">
                <a:cs typeface="Arial" pitchFamily="34" charset="0"/>
              </a:rPr>
              <a:t>använt utrymme </a:t>
            </a:r>
            <a:endParaRPr lang="sv-SE" dirty="0" smtClean="0">
              <a:cs typeface="Arial" pitchFamily="34" charset="0"/>
            </a:endParaRPr>
          </a:p>
          <a:p>
            <a:r>
              <a:rPr lang="sv-SE" dirty="0" smtClean="0">
                <a:cs typeface="Arial" pitchFamily="34" charset="0"/>
              </a:rPr>
              <a:t>på </a:t>
            </a:r>
            <a:r>
              <a:rPr lang="sv-SE" dirty="0" err="1" smtClean="0">
                <a:cs typeface="Arial" pitchFamily="34" charset="0"/>
              </a:rPr>
              <a:t>reversalerna</a:t>
            </a:r>
            <a:r>
              <a:rPr lang="sv-SE" dirty="0" smtClean="0">
                <a:cs typeface="Arial" pitchFamily="34" charset="0"/>
              </a:rPr>
              <a:t> spärras.</a:t>
            </a:r>
            <a:endParaRPr lang="sv-SE" dirty="0"/>
          </a:p>
          <a:p>
            <a:endParaRPr lang="sv-SE" dirty="0"/>
          </a:p>
        </p:txBody>
      </p:sp>
    </p:spTree>
    <p:extLst>
      <p:ext uri="{BB962C8B-B14F-4D97-AF65-F5344CB8AC3E}">
        <p14:creationId xmlns:p14="http://schemas.microsoft.com/office/powerpoint/2010/main" val="14362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ubrik 7"/>
          <p:cNvSpPr>
            <a:spLocks noGrp="1"/>
          </p:cNvSpPr>
          <p:nvPr>
            <p:ph type="ctrTitle"/>
          </p:nvPr>
        </p:nvSpPr>
        <p:spPr>
          <a:xfrm>
            <a:off x="467544" y="413792"/>
            <a:ext cx="3816424" cy="1143000"/>
          </a:xfrm>
        </p:spPr>
        <p:txBody>
          <a:bodyPr/>
          <a:lstStyle/>
          <a:p>
            <a:r>
              <a:rPr lang="sv-SE" altLang="sv-SE" sz="3200" dirty="0" smtClean="0"/>
              <a:t>Materialet </a:t>
            </a:r>
            <a:br>
              <a:rPr lang="sv-SE" altLang="sv-SE" sz="3200" dirty="0" smtClean="0"/>
            </a:br>
            <a:r>
              <a:rPr lang="sv-SE" altLang="sv-SE" sz="3200" dirty="0" smtClean="0"/>
              <a:t>in i depåerna</a:t>
            </a:r>
          </a:p>
        </p:txBody>
      </p:sp>
      <p:sp>
        <p:nvSpPr>
          <p:cNvPr id="8" name="Platshållare för datum 1"/>
          <p:cNvSpPr txBox="1">
            <a:spLocks/>
          </p:cNvSpPr>
          <p:nvPr/>
        </p:nvSpPr>
        <p:spPr>
          <a:xfrm>
            <a:off x="1811400" y="6376243"/>
            <a:ext cx="1128712" cy="365125"/>
          </a:xfrm>
          <a:prstGeom prst="rect">
            <a:avLst/>
          </a:prstGeom>
          <a:ln/>
        </p:spPr>
        <p:txBody>
          <a:bodyPr vert="horz" lIns="91440" tIns="45720" rIns="91440" bIns="45720" rtlCol="0" anchor="ctr"/>
          <a:lstStyle>
            <a:defPPr>
              <a:defRPr lang="sv-SE"/>
            </a:defPPr>
            <a:lvl1pPr algn="l" defTabSz="457200" rtl="0" fontAlgn="auto">
              <a:spcBef>
                <a:spcPts val="0"/>
              </a:spcBef>
              <a:spcAft>
                <a:spcPts val="0"/>
              </a:spcAft>
              <a:defRPr sz="1200" kern="1200">
                <a:solidFill>
                  <a:schemeClr val="tx1">
                    <a:tint val="75000"/>
                  </a:schemeClr>
                </a:solidFill>
                <a:latin typeface="Arial"/>
                <a:ea typeface="+mn-ea"/>
                <a:cs typeface="+mn-cs"/>
              </a:defRPr>
            </a:lvl1pPr>
            <a:lvl2pPr marL="4572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kern="1200">
                <a:solidFill>
                  <a:schemeClr val="tx1"/>
                </a:solidFill>
                <a:latin typeface="Georgia" pitchFamily="18" charset="0"/>
                <a:ea typeface="ＭＳ Ｐゴシック" pitchFamily="34" charset="-128"/>
                <a:cs typeface="+mn-cs"/>
              </a:defRPr>
            </a:lvl9pPr>
          </a:lstStyle>
          <a:p>
            <a:pPr>
              <a:defRPr/>
            </a:pPr>
            <a:fld id="{7D2645DE-4BD9-42DD-9770-0244FEAC7B49}" type="datetime1">
              <a:rPr lang="sv-SE" smtClean="0"/>
              <a:pPr>
                <a:defRPr/>
              </a:pPr>
              <a:t>2019-10-10</a:t>
            </a:fld>
            <a:endParaRPr lang="sv-SE" dirty="0"/>
          </a:p>
        </p:txBody>
      </p:sp>
      <p:sp>
        <p:nvSpPr>
          <p:cNvPr id="9"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75" y="1476463"/>
            <a:ext cx="3626653" cy="4832857"/>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332656"/>
            <a:ext cx="4501662" cy="5998866"/>
          </a:xfrm>
          <a:prstGeom prst="rect">
            <a:avLst/>
          </a:prstGeom>
        </p:spPr>
      </p:pic>
    </p:spTree>
    <p:extLst>
      <p:ext uri="{BB962C8B-B14F-4D97-AF65-F5344CB8AC3E}">
        <p14:creationId xmlns:p14="http://schemas.microsoft.com/office/powerpoint/2010/main" val="27478668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rotWithShape="1">
          <a:blip r:embed="rId2"/>
          <a:srcRect l="24183" t="1982" r="24642" b="5387"/>
          <a:stretch/>
        </p:blipFill>
        <p:spPr>
          <a:xfrm>
            <a:off x="827584" y="260648"/>
            <a:ext cx="5904656" cy="6012013"/>
          </a:xfrm>
          <a:prstGeom prst="rect">
            <a:avLst/>
          </a:prstGeom>
        </p:spPr>
      </p:pic>
      <p:sp>
        <p:nvSpPr>
          <p:cNvPr id="2" name="Platshållare för datum 1"/>
          <p:cNvSpPr>
            <a:spLocks noGrp="1"/>
          </p:cNvSpPr>
          <p:nvPr>
            <p:ph type="dt" sz="half" idx="10"/>
          </p:nvPr>
        </p:nvSpPr>
        <p:spPr/>
        <p:txBody>
          <a:bodyPr/>
          <a:lstStyle/>
          <a:p>
            <a:pPr>
              <a:defRPr/>
            </a:pPr>
            <a:fld id="{7537FABF-6571-4B88-99B1-A4D633833DAF}" type="datetime1">
              <a:rPr lang="sv-SE" smtClean="0"/>
              <a:t>2019-10-10</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spTree>
    <p:extLst>
      <p:ext uri="{BB962C8B-B14F-4D97-AF65-F5344CB8AC3E}">
        <p14:creationId xmlns:p14="http://schemas.microsoft.com/office/powerpoint/2010/main" val="31801022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2ADD2623-A80D-4FCE-AE18-C4C75AB2846B}" type="datetime1">
              <a:rPr lang="sv-SE" smtClean="0"/>
              <a:t>2019-10-10</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pic>
        <p:nvPicPr>
          <p:cNvPr id="4" name="Bildobjekt 3"/>
          <p:cNvPicPr>
            <a:picLocks noChangeAspect="1"/>
          </p:cNvPicPr>
          <p:nvPr/>
        </p:nvPicPr>
        <p:blipFill>
          <a:blip r:embed="rId2"/>
          <a:stretch>
            <a:fillRect/>
          </a:stretch>
        </p:blipFill>
        <p:spPr>
          <a:xfrm>
            <a:off x="107505" y="908720"/>
            <a:ext cx="8928992" cy="4734872"/>
          </a:xfrm>
          <a:prstGeom prst="rect">
            <a:avLst/>
          </a:prstGeom>
        </p:spPr>
      </p:pic>
    </p:spTree>
    <p:extLst>
      <p:ext uri="{BB962C8B-B14F-4D97-AF65-F5344CB8AC3E}">
        <p14:creationId xmlns:p14="http://schemas.microsoft.com/office/powerpoint/2010/main" val="2443625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a:defRPr/>
            </a:pPr>
            <a:fld id="{0B50E6EA-678C-4954-A858-0D4175090E35}" type="datetime1">
              <a:rPr lang="sv-SE" smtClean="0"/>
              <a:t>2019-10-10</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sp>
        <p:nvSpPr>
          <p:cNvPr id="6" name="Platshållare för innehåll 5"/>
          <p:cNvSpPr>
            <a:spLocks noGrp="1"/>
          </p:cNvSpPr>
          <p:nvPr>
            <p:ph idx="1"/>
          </p:nvPr>
        </p:nvSpPr>
        <p:spPr/>
        <p:txBody>
          <a:bodyPr/>
          <a:lstStyle/>
          <a:p>
            <a:endParaRPr lang="sv-SE"/>
          </a:p>
        </p:txBody>
      </p:sp>
      <p:pic>
        <p:nvPicPr>
          <p:cNvPr id="4" name="Bildobjekt 3"/>
          <p:cNvPicPr>
            <a:picLocks noChangeAspect="1"/>
          </p:cNvPicPr>
          <p:nvPr/>
        </p:nvPicPr>
        <p:blipFill>
          <a:blip r:embed="rId2"/>
          <a:stretch>
            <a:fillRect/>
          </a:stretch>
        </p:blipFill>
        <p:spPr>
          <a:xfrm>
            <a:off x="107504" y="1326981"/>
            <a:ext cx="8910040" cy="4159967"/>
          </a:xfrm>
          <a:prstGeom prst="rect">
            <a:avLst/>
          </a:prstGeom>
        </p:spPr>
      </p:pic>
    </p:spTree>
    <p:extLst>
      <p:ext uri="{BB962C8B-B14F-4D97-AF65-F5344CB8AC3E}">
        <p14:creationId xmlns:p14="http://schemas.microsoft.com/office/powerpoint/2010/main" val="1341943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11560" y="2025650"/>
            <a:ext cx="7772400" cy="1143000"/>
          </a:xfrm>
        </p:spPr>
        <p:txBody>
          <a:bodyPr/>
          <a:lstStyle/>
          <a:p>
            <a:pPr algn="ctr"/>
            <a:r>
              <a:rPr lang="sv-SE" dirty="0" smtClean="0"/>
              <a:t>Varför arkiverar vi?</a:t>
            </a:r>
            <a:endParaRPr lang="sv-SE" dirty="0"/>
          </a:p>
        </p:txBody>
      </p:sp>
      <p:sp>
        <p:nvSpPr>
          <p:cNvPr id="4" name="Platshållare för datum 3"/>
          <p:cNvSpPr>
            <a:spLocks noGrp="1"/>
          </p:cNvSpPr>
          <p:nvPr>
            <p:ph type="dt" sz="half" idx="10"/>
          </p:nvPr>
        </p:nvSpPr>
        <p:spPr/>
        <p:txBody>
          <a:bodyPr/>
          <a:lstStyle/>
          <a:p>
            <a:pPr>
              <a:defRPr/>
            </a:pPr>
            <a:fld id="{6E530E9A-FEEC-4B63-9EF8-311E6AAB457F}"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dirty="0" smtClean="0"/>
              <a:t>Grundutbildning för arkivredogörare</a:t>
            </a:r>
            <a:endParaRPr lang="sv-SE" dirty="0"/>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775" y="3501008"/>
            <a:ext cx="1873969" cy="1897690"/>
          </a:xfrm>
          <a:prstGeom prst="rect">
            <a:avLst/>
          </a:prstGeom>
        </p:spPr>
      </p:pic>
    </p:spTree>
    <p:extLst>
      <p:ext uri="{BB962C8B-B14F-4D97-AF65-F5344CB8AC3E}">
        <p14:creationId xmlns:p14="http://schemas.microsoft.com/office/powerpoint/2010/main" val="15028229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Hjälp med att få tillgång till inlämnade arkiv</a:t>
            </a:r>
            <a:endParaRPr lang="sv-SE" dirty="0"/>
          </a:p>
        </p:txBody>
      </p:sp>
      <p:sp>
        <p:nvSpPr>
          <p:cNvPr id="4" name="Platshållare för datum 3"/>
          <p:cNvSpPr>
            <a:spLocks noGrp="1"/>
          </p:cNvSpPr>
          <p:nvPr>
            <p:ph type="dt" sz="half" idx="10"/>
          </p:nvPr>
        </p:nvSpPr>
        <p:spPr/>
        <p:txBody>
          <a:bodyPr/>
          <a:lstStyle/>
          <a:p>
            <a:pPr>
              <a:defRPr/>
            </a:pPr>
            <a:fld id="{66457F57-C112-47D5-B96A-D812D996A3F6}"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a:t>
            </a:r>
            <a:endParaRPr lang="sv-SE" dirty="0"/>
          </a:p>
        </p:txBody>
      </p:sp>
      <p:pic>
        <p:nvPicPr>
          <p:cNvPr id="10" name="Platshållare för innehåll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8891" y="4542657"/>
            <a:ext cx="1585317" cy="1550639"/>
          </a:xfrm>
        </p:spPr>
      </p:pic>
      <p:pic>
        <p:nvPicPr>
          <p:cNvPr id="9" name="Bildobjekt 8"/>
          <p:cNvPicPr>
            <a:picLocks noChangeAspect="1"/>
          </p:cNvPicPr>
          <p:nvPr/>
        </p:nvPicPr>
        <p:blipFill rotWithShape="1">
          <a:blip r:embed="rId3"/>
          <a:srcRect l="27951" t="10101" r="15350" b="33200"/>
          <a:stretch/>
        </p:blipFill>
        <p:spPr>
          <a:xfrm>
            <a:off x="742458" y="1196752"/>
            <a:ext cx="4981670" cy="2802189"/>
          </a:xfrm>
          <a:prstGeom prst="rect">
            <a:avLst/>
          </a:prstGeom>
        </p:spPr>
      </p:pic>
      <p:sp>
        <p:nvSpPr>
          <p:cNvPr id="11" name="textruta 10"/>
          <p:cNvSpPr txBox="1"/>
          <p:nvPr/>
        </p:nvSpPr>
        <p:spPr>
          <a:xfrm>
            <a:off x="6300192" y="5723964"/>
            <a:ext cx="2088232" cy="369332"/>
          </a:xfrm>
          <a:prstGeom prst="rect">
            <a:avLst/>
          </a:prstGeom>
          <a:noFill/>
        </p:spPr>
        <p:txBody>
          <a:bodyPr wrap="square" rtlCol="0">
            <a:spAutoFit/>
          </a:bodyPr>
          <a:lstStyle/>
          <a:p>
            <a:r>
              <a:rPr lang="sv-SE" dirty="0" smtClean="0">
                <a:latin typeface="Arial"/>
                <a:cs typeface="Arial"/>
              </a:rPr>
              <a:t>Tel. 013-20 89 29</a:t>
            </a:r>
          </a:p>
        </p:txBody>
      </p:sp>
      <p:pic>
        <p:nvPicPr>
          <p:cNvPr id="12" name="Bildobjekt 11"/>
          <p:cNvPicPr>
            <a:picLocks noChangeAspect="1"/>
          </p:cNvPicPr>
          <p:nvPr/>
        </p:nvPicPr>
        <p:blipFill rotWithShape="1">
          <a:blip r:embed="rId4"/>
          <a:srcRect l="16926" t="8000" r="26769" b="38800"/>
          <a:stretch/>
        </p:blipFill>
        <p:spPr>
          <a:xfrm>
            <a:off x="755576" y="4221088"/>
            <a:ext cx="3589669" cy="1907796"/>
          </a:xfrm>
          <a:prstGeom prst="rect">
            <a:avLst/>
          </a:prstGeom>
        </p:spPr>
      </p:pic>
      <p:sp>
        <p:nvSpPr>
          <p:cNvPr id="3" name="textruta 2"/>
          <p:cNvSpPr txBox="1"/>
          <p:nvPr/>
        </p:nvSpPr>
        <p:spPr>
          <a:xfrm>
            <a:off x="1110250" y="5317976"/>
            <a:ext cx="2880320" cy="369332"/>
          </a:xfrm>
          <a:prstGeom prst="rect">
            <a:avLst/>
          </a:prstGeom>
          <a:noFill/>
          <a:ln>
            <a:solidFill>
              <a:schemeClr val="accent1"/>
            </a:solidFill>
          </a:ln>
        </p:spPr>
        <p:txBody>
          <a:bodyPr wrap="square" rtlCol="0">
            <a:spAutoFit/>
          </a:bodyPr>
          <a:lstStyle/>
          <a:p>
            <a:r>
              <a:rPr lang="sv-SE" dirty="0" smtClean="0">
                <a:latin typeface="Arial"/>
                <a:cs typeface="Arial"/>
              </a:rPr>
              <a:t>stadsarkivet@linkoping.se</a:t>
            </a:r>
          </a:p>
        </p:txBody>
      </p:sp>
    </p:spTree>
    <p:extLst>
      <p:ext uri="{BB962C8B-B14F-4D97-AF65-F5344CB8AC3E}">
        <p14:creationId xmlns:p14="http://schemas.microsoft.com/office/powerpoint/2010/main" val="31637620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lmar\AppData\Local\Microsoft\Windows\Temporary Internet Files\Content.IE5\ELJ57FU7\dglxasset[1].aspx"/>
          <p:cNvPicPr>
            <a:picLocks noChangeAspect="1" noChangeArrowheads="1"/>
          </p:cNvPicPr>
          <p:nvPr/>
        </p:nvPicPr>
        <p:blipFill>
          <a:blip r:embed="rId2"/>
          <a:srcRect/>
          <a:stretch>
            <a:fillRect/>
          </a:stretch>
        </p:blipFill>
        <p:spPr bwMode="auto">
          <a:xfrm>
            <a:off x="2987824" y="1700808"/>
            <a:ext cx="2880320" cy="3321219"/>
          </a:xfrm>
          <a:prstGeom prst="rect">
            <a:avLst/>
          </a:prstGeom>
          <a:noFill/>
        </p:spPr>
      </p:pic>
      <p:sp>
        <p:nvSpPr>
          <p:cNvPr id="2" name="Platshållare för datum 1"/>
          <p:cNvSpPr>
            <a:spLocks noGrp="1"/>
          </p:cNvSpPr>
          <p:nvPr>
            <p:ph type="dt" sz="half" idx="10"/>
          </p:nvPr>
        </p:nvSpPr>
        <p:spPr/>
        <p:txBody>
          <a:bodyPr/>
          <a:lstStyle/>
          <a:p>
            <a:pPr>
              <a:defRPr/>
            </a:pPr>
            <a:fld id="{7D2645DE-4BD9-42DD-9770-0244FEAC7B49}" type="datetime1">
              <a:rPr lang="sv-SE" smtClean="0"/>
              <a:t>2019-10-10</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a:t>
            </a:r>
            <a:endParaRPr lang="sv-S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92696"/>
            <a:ext cx="7772400" cy="1143000"/>
          </a:xfrm>
        </p:spPr>
        <p:txBody>
          <a:bodyPr/>
          <a:lstStyle/>
          <a:p>
            <a:pPr algn="ctr"/>
            <a:r>
              <a:rPr lang="sv-SE" sz="3200" dirty="0" smtClean="0"/>
              <a:t>Varför arkiverar vi?	</a:t>
            </a:r>
            <a:endParaRPr lang="sv-SE" sz="3200" dirty="0"/>
          </a:p>
        </p:txBody>
      </p:sp>
      <p:sp>
        <p:nvSpPr>
          <p:cNvPr id="3" name="Underrubrik 2"/>
          <p:cNvSpPr>
            <a:spLocks noGrp="1"/>
          </p:cNvSpPr>
          <p:nvPr>
            <p:ph type="subTitle" idx="1"/>
          </p:nvPr>
        </p:nvSpPr>
        <p:spPr>
          <a:xfrm>
            <a:off x="693738" y="1772816"/>
            <a:ext cx="7118622" cy="648072"/>
          </a:xfrm>
        </p:spPr>
        <p:txBody>
          <a:bodyPr/>
          <a:lstStyle/>
          <a:p>
            <a:pPr>
              <a:buFont typeface="Arial" panose="020B0604020202020204" pitchFamily="34" charset="0"/>
              <a:buChar char="•"/>
            </a:pPr>
            <a:r>
              <a:rPr lang="sv-SE" altLang="sv-SE" sz="1800" b="1" dirty="0" smtClean="0">
                <a:latin typeface="Arial" panose="020B0604020202020204" pitchFamily="34" charset="0"/>
                <a:ea typeface="ＭＳ Ｐゴシック" panose="020B0600070205080204" pitchFamily="34" charset="-128"/>
                <a:cs typeface="Arial" panose="020B0604020202020204" pitchFamily="34" charset="0"/>
              </a:rPr>
              <a:t>Offentlighetsprincipen</a:t>
            </a:r>
            <a:endParaRPr lang="sv-SE" altLang="sv-SE" sz="1800" b="1"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En demokratifråga, bidrar till ett bra och öppet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samhälle. Vi har rätt till vår historia</a:t>
            </a:r>
          </a:p>
          <a:p>
            <a:pPr marL="647700" lvl="1" eaLnBrk="1" hangingPunct="1"/>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endParaRPr lang="sv-SE" dirty="0"/>
          </a:p>
        </p:txBody>
      </p:sp>
      <p:sp>
        <p:nvSpPr>
          <p:cNvPr id="4" name="Platshållare för datum 3"/>
          <p:cNvSpPr>
            <a:spLocks noGrp="1"/>
          </p:cNvSpPr>
          <p:nvPr>
            <p:ph type="dt" sz="half" idx="10"/>
          </p:nvPr>
        </p:nvSpPr>
        <p:spPr/>
        <p:txBody>
          <a:bodyPr/>
          <a:lstStyle/>
          <a:p>
            <a:pPr>
              <a:defRPr/>
            </a:pPr>
            <a:fld id="{B1D7BDCD-BF63-4DA0-87E2-2F296234F6FD}" type="datetime1">
              <a:rPr lang="sv-SE" smtClean="0"/>
              <a:t>2019-10-10</a:t>
            </a:fld>
            <a:endParaRPr lang="sv-SE" dirty="0"/>
          </a:p>
        </p:txBody>
      </p:sp>
      <p:sp>
        <p:nvSpPr>
          <p:cNvPr id="5" name="Platshållare för sidfot 4"/>
          <p:cNvSpPr>
            <a:spLocks noGrp="1"/>
          </p:cNvSpPr>
          <p:nvPr>
            <p:ph type="ftr" sz="quarter" idx="11"/>
          </p:nvPr>
        </p:nvSpPr>
        <p:spPr/>
        <p:txBody>
          <a:bodyPr/>
          <a:lstStyle/>
          <a:p>
            <a:pPr>
              <a:defRPr/>
            </a:pPr>
            <a:r>
              <a:rPr lang="sv-SE" dirty="0" smtClean="0"/>
              <a:t>Grundutbildning för arkivredogörare</a:t>
            </a:r>
            <a:endParaRPr lang="sv-SE" dirty="0"/>
          </a:p>
        </p:txBody>
      </p:sp>
      <p:sp>
        <p:nvSpPr>
          <p:cNvPr id="8" name="Underrubrik 2"/>
          <p:cNvSpPr txBox="1">
            <a:spLocks/>
          </p:cNvSpPr>
          <p:nvPr/>
        </p:nvSpPr>
        <p:spPr>
          <a:xfrm>
            <a:off x="728849" y="2935511"/>
            <a:ext cx="3230190" cy="1160512"/>
          </a:xfrm>
          <a:prstGeom prst="rect">
            <a:avLst/>
          </a:prstGeom>
        </p:spPr>
        <p:txBody>
          <a:bodyPr/>
          <a:lstStyle>
            <a:lvl1pPr marL="0" indent="0" algn="l" defTabSz="457200" rtl="0" fontAlgn="base">
              <a:spcBef>
                <a:spcPct val="20000"/>
              </a:spcBef>
              <a:spcAft>
                <a:spcPct val="0"/>
              </a:spcAft>
              <a:buFont typeface="Arial" pitchFamily="34" charset="0"/>
              <a:buNone/>
              <a:defRPr sz="2000" kern="1200">
                <a:solidFill>
                  <a:schemeClr val="tx1"/>
                </a:solidFill>
                <a:latin typeface="Georgia"/>
                <a:ea typeface="ＭＳ Ｐゴシック" charset="0"/>
                <a:cs typeface="Georgia"/>
              </a:defRPr>
            </a:lvl1pPr>
            <a:lvl2pPr marL="742950" indent="-285750" algn="l" defTabSz="457200" rtl="0" fontAlgn="base">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fontAlgn="base">
              <a:spcBef>
                <a:spcPct val="20000"/>
              </a:spcBef>
              <a:spcAft>
                <a:spcPct val="0"/>
              </a:spcAft>
              <a:buFont typeface="Arial" charset="0"/>
              <a:buChar char="•"/>
              <a:defRPr sz="2400" kern="1200">
                <a:solidFill>
                  <a:schemeClr val="tx1"/>
                </a:solidFill>
                <a:latin typeface="Helvetica"/>
                <a:ea typeface="Helvetica" charset="0"/>
                <a:cs typeface="Helvetica"/>
              </a:defRPr>
            </a:lvl3pPr>
            <a:lvl4pPr marL="16002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4pPr>
            <a:lvl5pPr marL="20574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47700" lvl="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marL="647700" lvl="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marL="647700" lvl="1"/>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endParaRPr lang="sv-SE" dirty="0"/>
          </a:p>
        </p:txBody>
      </p:sp>
      <p:pic>
        <p:nvPicPr>
          <p:cNvPr id="6" name="Bildobjekt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8384" y="2935511"/>
            <a:ext cx="6047232" cy="3206496"/>
          </a:xfrm>
          <a:prstGeom prst="rect">
            <a:avLst/>
          </a:prstGeom>
        </p:spPr>
      </p:pic>
    </p:spTree>
    <p:extLst>
      <p:ext uri="{BB962C8B-B14F-4D97-AF65-F5344CB8AC3E}">
        <p14:creationId xmlns:p14="http://schemas.microsoft.com/office/powerpoint/2010/main" val="2102024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098444" y="2267579"/>
            <a:ext cx="4392488" cy="1800201"/>
          </a:xfrm>
        </p:spPr>
        <p:txBody>
          <a:bodyPr/>
          <a:lstStyle/>
          <a:p>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Char char="•"/>
            </a:pPr>
            <a:r>
              <a:rPr lang="sv-SE" altLang="sv-SE" sz="1800" b="1" dirty="0" smtClean="0">
                <a:latin typeface="Arial" panose="020B0604020202020204" pitchFamily="34" charset="0"/>
                <a:ea typeface="ＭＳ Ｐゴシック" panose="020B0600070205080204" pitchFamily="34" charset="-128"/>
                <a:cs typeface="Arial" panose="020B0604020202020204" pitchFamily="34" charset="0"/>
              </a:rPr>
              <a:t>Verksamhetsnytta</a:t>
            </a:r>
            <a:endParaRPr lang="sv-SE" altLang="sv-SE" sz="1800" b="1"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Rätt information vid rätt tillfälle</a:t>
            </a: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Rätt information ger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förutsättningar</a:t>
            </a:r>
          </a:p>
          <a:p>
            <a:pPr marL="361950" lvl="1" indent="0" eaLnBrk="1" hangingPunct="1">
              <a:buNone/>
            </a:pPr>
            <a:r>
              <a:rPr lang="sv-SE" altLang="sv-SE" sz="1800" dirty="0">
                <a:latin typeface="Arial" panose="020B0604020202020204" pitchFamily="34" charset="0"/>
                <a:ea typeface="ＭＳ Ｐゴシック" panose="020B0600070205080204" pitchFamily="34" charset="-128"/>
                <a:cs typeface="Arial" panose="020B0604020202020204" pitchFamily="34" charset="0"/>
              </a:rPr>
              <a:t>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    för </a:t>
            </a:r>
            <a:r>
              <a:rPr lang="sv-SE" altLang="sv-SE" sz="1800" dirty="0">
                <a:latin typeface="Arial" panose="020B0604020202020204" pitchFamily="34" charset="0"/>
                <a:ea typeface="ＭＳ Ｐゴシック" panose="020B0600070205080204" pitchFamily="34" charset="-128"/>
                <a:cs typeface="Arial" panose="020B0604020202020204" pitchFamily="34" charset="0"/>
              </a:rPr>
              <a:t>riktiga beslut</a:t>
            </a:r>
          </a:p>
          <a:p>
            <a:pPr marL="647700" lvl="1" eaLnBrk="1" hangingPunct="1"/>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endParaRPr lang="sv-SE" altLang="sv-SE" sz="1800" dirty="0" smtClean="0">
              <a:latin typeface="Arial" panose="020B060402020202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Char char="•"/>
            </a:pPr>
            <a:r>
              <a:rPr lang="sv-SE" altLang="sv-SE" sz="1800" b="1" dirty="0" smtClean="0">
                <a:latin typeface="Arial" panose="020B0604020202020204" pitchFamily="34" charset="0"/>
                <a:ea typeface="ＭＳ Ｐゴシック" panose="020B0600070205080204" pitchFamily="34" charset="-128"/>
                <a:cs typeface="Arial" panose="020B0604020202020204" pitchFamily="34" charset="0"/>
              </a:rPr>
              <a:t>Forskningens behov			</a:t>
            </a:r>
            <a:endParaRPr lang="sv-SE" altLang="sv-SE" sz="1800" b="1"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Vårt kulturarv</a:t>
            </a:r>
          </a:p>
          <a:p>
            <a:endParaRPr lang="sv-SE" dirty="0"/>
          </a:p>
        </p:txBody>
      </p:sp>
      <p:sp>
        <p:nvSpPr>
          <p:cNvPr id="7" name="Rektangel 6"/>
          <p:cNvSpPr/>
          <p:nvPr/>
        </p:nvSpPr>
        <p:spPr>
          <a:xfrm>
            <a:off x="1043608" y="670601"/>
            <a:ext cx="4572000" cy="923330"/>
          </a:xfrm>
          <a:prstGeom prst="rect">
            <a:avLst/>
          </a:prstGeom>
        </p:spPr>
        <p:txBody>
          <a:bodyPr>
            <a:spAutoFit/>
          </a:bodyPr>
          <a:lstStyle/>
          <a:p>
            <a:pPr>
              <a:buFont typeface="Arial" panose="020B0604020202020204" pitchFamily="34" charset="0"/>
              <a:buChar char="•"/>
            </a:pPr>
            <a:r>
              <a:rPr lang="sv-SE" altLang="sv-SE" b="1" dirty="0">
                <a:latin typeface="Arial" panose="020B0604020202020204" pitchFamily="34" charset="0"/>
                <a:cs typeface="Arial" panose="020B0604020202020204" pitchFamily="34" charset="0"/>
              </a:rPr>
              <a:t>Rättssäkerhet</a:t>
            </a:r>
          </a:p>
          <a:p>
            <a:pPr marL="647700" lvl="1" eaLnBrk="1" hangingPunct="1"/>
            <a:r>
              <a:rPr lang="sv-SE" altLang="sv-SE" dirty="0">
                <a:latin typeface="Arial" panose="020B0604020202020204" pitchFamily="34" charset="0"/>
                <a:cs typeface="Arial" panose="020B0604020202020204" pitchFamily="34" charset="0"/>
              </a:rPr>
              <a:t>Att kunna i efterhand se vilka beslut som fattats, bevisläge</a:t>
            </a:r>
          </a:p>
        </p:txBody>
      </p:sp>
      <p:sp>
        <p:nvSpPr>
          <p:cNvPr id="13" name="Cylinder 12"/>
          <p:cNvSpPr/>
          <p:nvPr/>
        </p:nvSpPr>
        <p:spPr>
          <a:xfrm>
            <a:off x="6732240" y="3167680"/>
            <a:ext cx="660703" cy="1021284"/>
          </a:xfrm>
          <a:prstGeom prst="ca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endParaRPr lang="sv-SE"/>
          </a:p>
        </p:txBody>
      </p:sp>
      <p:sp>
        <p:nvSpPr>
          <p:cNvPr id="14" name="Text Box 1"/>
          <p:cNvSpPr txBox="1">
            <a:spLocks noChangeArrowheads="1"/>
          </p:cNvSpPr>
          <p:nvPr/>
        </p:nvSpPr>
        <p:spPr bwMode="auto">
          <a:xfrm flipH="1">
            <a:off x="5580112" y="2838877"/>
            <a:ext cx="681387" cy="950164"/>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sv-SE" altLang="sv-SE" sz="1000" dirty="0" smtClean="0">
                <a:cs typeface="Times New Roman" panose="02020603050405020304" pitchFamily="18" charset="0"/>
              </a:rPr>
              <a:t>Rapport</a:t>
            </a:r>
            <a:endParaRPr lang="sv-SE" altLang="sv-SE" sz="1000" dirty="0">
              <a:cs typeface="Times New Roman" panose="02020603050405020304" pitchFamily="18" charset="0"/>
            </a:endParaRPr>
          </a:p>
          <a:p>
            <a:endParaRPr lang="sv-SE" altLang="sv-SE" sz="1100" b="1" dirty="0">
              <a:cs typeface="Times New Roman" panose="02020603050405020304" pitchFamily="18" charset="0"/>
            </a:endParaRPr>
          </a:p>
        </p:txBody>
      </p:sp>
      <p:cxnSp>
        <p:nvCxnSpPr>
          <p:cNvPr id="16" name="Rak pil 15"/>
          <p:cNvCxnSpPr>
            <a:stCxn id="14" idx="1"/>
          </p:cNvCxnSpPr>
          <p:nvPr/>
        </p:nvCxnSpPr>
        <p:spPr>
          <a:xfrm>
            <a:off x="6261499" y="3313959"/>
            <a:ext cx="483371" cy="3643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ruta 16"/>
          <p:cNvSpPr txBox="1"/>
          <p:nvPr/>
        </p:nvSpPr>
        <p:spPr>
          <a:xfrm>
            <a:off x="6693728" y="3323605"/>
            <a:ext cx="1008112" cy="369332"/>
          </a:xfrm>
          <a:prstGeom prst="rect">
            <a:avLst/>
          </a:prstGeom>
          <a:noFill/>
        </p:spPr>
        <p:txBody>
          <a:bodyPr wrap="square" rtlCol="0">
            <a:spAutoFit/>
          </a:bodyPr>
          <a:lstStyle/>
          <a:p>
            <a:r>
              <a:rPr lang="sv-SE" dirty="0" smtClean="0">
                <a:latin typeface="Arial"/>
                <a:cs typeface="Arial"/>
              </a:rPr>
              <a:t>Arkiv</a:t>
            </a:r>
          </a:p>
        </p:txBody>
      </p:sp>
      <p:pic>
        <p:nvPicPr>
          <p:cNvPr id="19" name="Bildobjekt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8383" y="2829750"/>
            <a:ext cx="864097" cy="864097"/>
          </a:xfrm>
          <a:prstGeom prst="rect">
            <a:avLst/>
          </a:prstGeom>
        </p:spPr>
      </p:pic>
      <p:cxnSp>
        <p:nvCxnSpPr>
          <p:cNvPr id="21" name="Rak pil 20"/>
          <p:cNvCxnSpPr/>
          <p:nvPr/>
        </p:nvCxnSpPr>
        <p:spPr>
          <a:xfrm flipV="1">
            <a:off x="7392943" y="3326491"/>
            <a:ext cx="635440" cy="3518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Text Box 1"/>
          <p:cNvSpPr txBox="1">
            <a:spLocks noChangeArrowheads="1"/>
          </p:cNvSpPr>
          <p:nvPr/>
        </p:nvSpPr>
        <p:spPr bwMode="auto">
          <a:xfrm flipH="1">
            <a:off x="6433767" y="548680"/>
            <a:ext cx="1450600" cy="144016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endParaRPr lang="sv-SE" altLang="sv-SE" sz="1400" dirty="0" smtClean="0">
              <a:cs typeface="Times New Roman" panose="02020603050405020304" pitchFamily="18" charset="0"/>
            </a:endParaRPr>
          </a:p>
          <a:p>
            <a:pPr algn="ctr"/>
            <a:r>
              <a:rPr lang="sv-SE" altLang="sv-SE" sz="1400" dirty="0" smtClean="0">
                <a:cs typeface="Times New Roman" panose="02020603050405020304" pitchFamily="18" charset="0"/>
              </a:rPr>
              <a:t>Avtal</a:t>
            </a:r>
            <a:endParaRPr lang="sv-SE" altLang="sv-SE" sz="1400" dirty="0">
              <a:cs typeface="Times New Roman" panose="02020603050405020304" pitchFamily="18" charset="0"/>
            </a:endParaRPr>
          </a:p>
          <a:p>
            <a:endParaRPr lang="sv-SE" altLang="sv-SE" sz="1100" b="1" dirty="0">
              <a:cs typeface="Times New Roman" panose="02020603050405020304" pitchFamily="18" charset="0"/>
            </a:endParaRPr>
          </a:p>
        </p:txBody>
      </p:sp>
      <p:sp>
        <p:nvSpPr>
          <p:cNvPr id="20" name="Platshållare för datum 3"/>
          <p:cNvSpPr>
            <a:spLocks noGrp="1"/>
          </p:cNvSpPr>
          <p:nvPr>
            <p:ph type="dt" sz="quarter" idx="10"/>
          </p:nvPr>
        </p:nvSpPr>
        <p:spPr>
          <a:xfrm>
            <a:off x="1779588" y="6356350"/>
            <a:ext cx="1128712" cy="365125"/>
          </a:xfrm>
          <a:noFill/>
        </p:spPr>
        <p:txBody>
          <a:bodyPr/>
          <a:lstStyle/>
          <a:p>
            <a:fld id="{7F6FAEC0-109C-4C97-81C4-AF153504E695}" type="datetime1">
              <a:rPr lang="sv-SE" smtClean="0">
                <a:latin typeface="Arial" pitchFamily="34" charset="0"/>
              </a:rPr>
              <a:t>2019-10-10</a:t>
            </a:fld>
            <a:endParaRPr lang="sv-SE" dirty="0" smtClean="0">
              <a:latin typeface="Arial" pitchFamily="34" charset="0"/>
            </a:endParaRPr>
          </a:p>
        </p:txBody>
      </p:sp>
      <p:sp>
        <p:nvSpPr>
          <p:cNvPr id="22"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pic>
        <p:nvPicPr>
          <p:cNvPr id="2" name="Bildobjekt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499" y="4614494"/>
            <a:ext cx="2274410" cy="1682181"/>
          </a:xfrm>
          <a:prstGeom prst="rect">
            <a:avLst/>
          </a:prstGeom>
        </p:spPr>
      </p:pic>
    </p:spTree>
    <p:extLst>
      <p:ext uri="{BB962C8B-B14F-4D97-AF65-F5344CB8AC3E}">
        <p14:creationId xmlns:p14="http://schemas.microsoft.com/office/powerpoint/2010/main" val="75574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4213" y="384175"/>
            <a:ext cx="7739062"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sv-SE" sz="3600" dirty="0"/>
              <a:t>Vad är en handling? </a:t>
            </a:r>
            <a:r>
              <a:rPr lang="sv-SE" sz="800" dirty="0"/>
              <a:t>(TF 2 kap 3 §)</a:t>
            </a:r>
            <a:endParaRPr lang="sv-SE" altLang="sv-SE" sz="2800" dirty="0" smtClean="0">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20483" name="Rectangle 3"/>
          <p:cNvSpPr>
            <a:spLocks noGrp="1" noChangeArrowheads="1"/>
          </p:cNvSpPr>
          <p:nvPr>
            <p:ph type="body" idx="1"/>
          </p:nvPr>
        </p:nvSpPr>
        <p:spPr bwMode="auto">
          <a:xfrm>
            <a:off x="882650" y="1166813"/>
            <a:ext cx="7739062" cy="892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buFont typeface="Arial" panose="020B0604020202020204" pitchFamily="34" charset="0"/>
              <a:buChar char="•"/>
            </a:pPr>
            <a:r>
              <a:rPr lang="sv-SE" altLang="sv-SE" sz="2000" dirty="0" smtClean="0">
                <a:latin typeface="Arial" panose="020B0604020202020204" pitchFamily="34" charset="0"/>
                <a:ea typeface="ＭＳ Ｐゴシック" panose="020B0600070205080204" pitchFamily="34" charset="-128"/>
                <a:cs typeface="Times New Roman" panose="02020603050405020304" pitchFamily="18" charset="0"/>
              </a:rPr>
              <a:t>Ett fysiskt medium som bär information</a:t>
            </a:r>
          </a:p>
          <a:p>
            <a:pPr eaLnBrk="1" hangingPunct="1">
              <a:buFont typeface="Arial" panose="020B0604020202020204" pitchFamily="34" charset="0"/>
              <a:buChar char="•"/>
            </a:pPr>
            <a:r>
              <a:rPr lang="sv-SE" altLang="sv-SE" sz="2000" dirty="0" smtClean="0">
                <a:latin typeface="Arial" panose="020B0604020202020204" pitchFamily="34" charset="0"/>
                <a:ea typeface="ＭＳ Ｐゴシック" panose="020B0600070205080204" pitchFamily="34" charset="-128"/>
                <a:cs typeface="Times New Roman" panose="02020603050405020304" pitchFamily="18" charset="0"/>
              </a:rPr>
              <a:t>En form för att lagra och bevara upplysningar</a:t>
            </a:r>
          </a:p>
          <a:p>
            <a:pPr eaLnBrk="1" hangingPunct="1">
              <a:buFontTx/>
              <a:buNone/>
            </a:pPr>
            <a:endParaRPr lang="sv-SE" altLang="sv-SE" dirty="0" smtClean="0">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4" name="Platshållare för datum 3"/>
          <p:cNvSpPr>
            <a:spLocks noGrp="1"/>
          </p:cNvSpPr>
          <p:nvPr>
            <p:ph type="dt" sz="quarter" idx="10"/>
          </p:nvPr>
        </p:nvSpPr>
        <p:spPr/>
        <p:txBody>
          <a:bodyPr/>
          <a:lstStyle/>
          <a:p>
            <a:pPr>
              <a:defRPr/>
            </a:pPr>
            <a:fld id="{BB3EBC13-B6E7-43F7-8858-FE32A651C9CB}" type="datetime1">
              <a:rPr lang="sv-SE"/>
              <a:pPr>
                <a:defRPr/>
              </a:pPr>
              <a:t>2019-10-10</a:t>
            </a:fld>
            <a:endParaRPr lang="sv-SE" dirty="0"/>
          </a:p>
        </p:txBody>
      </p:sp>
      <p:pic>
        <p:nvPicPr>
          <p:cNvPr id="20486" name="Picture 6" descr="C:\Users\dalmar\AppData\Local\Microsoft\Windows\Temporary Internet Files\Content.IE5\LJHW380U\MP90042214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4050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Users\dalmar\AppData\Local\Microsoft\Windows\Temporary Internet Files\Content.IE5\LJHW380U\MP9000788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2420938"/>
            <a:ext cx="237648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C:\Users\dalmar\AppData\Local\Microsoft\Windows\Temporary Internet Files\Content.IE5\7DLK5Z4A\MP9004229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5575" y="2420938"/>
            <a:ext cx="21701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C:\Users\dalmar\AppData\Local\Microsoft\Windows\Temporary Internet Files\Content.IE5\OR05VKWX\MP90038533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4149725"/>
            <a:ext cx="1655763"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3" descr="C:\Users\dalmar\AppData\Local\Microsoft\Windows\Temporary Internet Files\Content.IE5\ELJ57FU7\MC900441713[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173" y="4293840"/>
            <a:ext cx="12969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4" descr="C:\Users\dalmar\AppData\Local\Microsoft\Windows\Temporary Internet Files\Content.IE5\AMX11S7R\MC900413668[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851" y="4221163"/>
            <a:ext cx="2016125"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6" descr="C:\Users\dalmar\AppData\Local\Microsoft\Windows\Temporary Internet Files\Content.IE5\ELJ57FU7\MP900448715[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149725"/>
            <a:ext cx="143986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Tree>
    <p:extLst>
      <p:ext uri="{BB962C8B-B14F-4D97-AF65-F5344CB8AC3E}">
        <p14:creationId xmlns:p14="http://schemas.microsoft.com/office/powerpoint/2010/main" val="2389090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20713"/>
            <a:ext cx="7772400" cy="1143000"/>
          </a:xfrm>
        </p:spPr>
        <p:txBody>
          <a:bodyPr/>
          <a:lstStyle/>
          <a:p>
            <a:pPr algn="ctr">
              <a:defRPr/>
            </a:pPr>
            <a:r>
              <a:rPr lang="sv-SE" sz="3600" dirty="0"/>
              <a:t>Vad är en allmän handling? </a:t>
            </a:r>
            <a:r>
              <a:rPr lang="sv-SE" sz="800" dirty="0" smtClean="0"/>
              <a:t>(</a:t>
            </a:r>
            <a:r>
              <a:rPr lang="sv-SE" sz="800" dirty="0"/>
              <a:t>TF 2 kap 6 §)</a:t>
            </a:r>
            <a:endParaRPr lang="sv-SE" sz="2800" dirty="0">
              <a:latin typeface="+mj-lt"/>
            </a:endParaRPr>
          </a:p>
        </p:txBody>
      </p:sp>
      <p:sp>
        <p:nvSpPr>
          <p:cNvPr id="21507" name="Underrubrik 2"/>
          <p:cNvSpPr>
            <a:spLocks noGrp="1"/>
          </p:cNvSpPr>
          <p:nvPr>
            <p:ph type="subTitle" idx="1"/>
          </p:nvPr>
        </p:nvSpPr>
        <p:spPr bwMode="auto">
          <a:xfrm>
            <a:off x="685800" y="1844675"/>
            <a:ext cx="7772400" cy="417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v-SE" altLang="sv-SE" b="1" dirty="0" smtClean="0">
                <a:latin typeface="+mj-lt"/>
                <a:ea typeface="ＭＳ Ｐゴシック" panose="020B0600070205080204" pitchFamily="34" charset="-128"/>
                <a:cs typeface="Times New Roman" panose="02020603050405020304" pitchFamily="18" charset="0"/>
              </a:rPr>
              <a:t>= det allmännas handlingar</a:t>
            </a:r>
          </a:p>
          <a:p>
            <a:pPr eaLnBrk="1" hangingPunct="1"/>
            <a:endParaRPr lang="sv-SE" altLang="sv-SE" b="1" dirty="0" smtClean="0">
              <a:latin typeface="+mj-lt"/>
              <a:ea typeface="ＭＳ Ｐゴシック" panose="020B0600070205080204" pitchFamily="34" charset="-128"/>
              <a:cs typeface="Times New Roman" panose="02020603050405020304" pitchFamily="18" charset="0"/>
            </a:endParaRPr>
          </a:p>
          <a:p>
            <a:pPr eaLnBrk="1" hangingPunct="1"/>
            <a:r>
              <a:rPr lang="sv-SE" altLang="sv-SE" b="1" dirty="0" smtClean="0">
                <a:latin typeface="+mj-lt"/>
                <a:ea typeface="ＭＳ Ｐゴシック" panose="020B0600070205080204" pitchFamily="34" charset="-128"/>
                <a:cs typeface="Times New Roman" panose="02020603050405020304" pitchFamily="18" charset="0"/>
              </a:rPr>
              <a:t>= inte privata handlingar</a:t>
            </a:r>
          </a:p>
          <a:p>
            <a:endParaRPr lang="sv-SE" altLang="sv-SE" dirty="0" smtClean="0">
              <a:latin typeface="+mj-lt"/>
              <a:ea typeface="ＭＳ Ｐゴシック" panose="020B0600070205080204" pitchFamily="34" charset="-128"/>
              <a:cs typeface="Georgia" panose="02040502050405020303" pitchFamily="18" charset="0"/>
            </a:endParaRPr>
          </a:p>
          <a:p>
            <a:r>
              <a:rPr lang="sv-SE" altLang="sv-SE" dirty="0" smtClean="0">
                <a:latin typeface="+mj-lt"/>
                <a:ea typeface="ＭＳ Ｐゴシック" panose="020B0600070205080204" pitchFamily="34" charset="-128"/>
                <a:cs typeface="Georgia" panose="02040502050405020303" pitchFamily="18" charset="0"/>
              </a:rPr>
              <a:t>Lagen säger att en handling är allmän om den: </a:t>
            </a:r>
          </a:p>
          <a:p>
            <a:pPr eaLnBrk="1" hangingPunct="1">
              <a:buFont typeface="Arial" panose="020B0604020202020204" pitchFamily="34" charset="0"/>
              <a:buChar char="•"/>
            </a:pPr>
            <a:r>
              <a:rPr lang="sv-SE" altLang="sv-SE" dirty="0" smtClean="0">
                <a:latin typeface="+mj-lt"/>
                <a:ea typeface="ＭＳ Ｐゴシック" panose="020B0600070205080204" pitchFamily="34" charset="-128"/>
                <a:cs typeface="Times New Roman" panose="02020603050405020304" pitchFamily="18" charset="0"/>
              </a:rPr>
              <a:t> </a:t>
            </a:r>
            <a:r>
              <a:rPr lang="sv-SE" altLang="sv-SE" u="sng" dirty="0" smtClean="0">
                <a:latin typeface="+mj-lt"/>
                <a:ea typeface="ＭＳ Ｐゴシック" panose="020B0600070205080204" pitchFamily="34" charset="-128"/>
                <a:cs typeface="Times New Roman" panose="02020603050405020304" pitchFamily="18" charset="0"/>
              </a:rPr>
              <a:t>Inkommen</a:t>
            </a:r>
            <a:r>
              <a:rPr lang="sv-SE" altLang="sv-SE" dirty="0" smtClean="0">
                <a:latin typeface="+mj-lt"/>
                <a:ea typeface="ＭＳ Ｐゴシック" panose="020B0600070205080204" pitchFamily="34" charset="-128"/>
                <a:cs typeface="Times New Roman" panose="02020603050405020304" pitchFamily="18" charset="0"/>
              </a:rPr>
              <a:t> till </a:t>
            </a:r>
          </a:p>
          <a:p>
            <a:pPr eaLnBrk="1" hangingPunct="1">
              <a:buFont typeface="Arial" panose="020B0604020202020204" pitchFamily="34" charset="0"/>
              <a:buChar char="•"/>
            </a:pPr>
            <a:r>
              <a:rPr lang="sv-SE" altLang="sv-SE" dirty="0" smtClean="0">
                <a:latin typeface="+mj-lt"/>
                <a:ea typeface="ＭＳ Ｐゴシック" panose="020B0600070205080204" pitchFamily="34" charset="-128"/>
                <a:cs typeface="Times New Roman" panose="02020603050405020304" pitchFamily="18" charset="0"/>
              </a:rPr>
              <a:t> eller </a:t>
            </a:r>
            <a:r>
              <a:rPr lang="sv-SE" altLang="sv-SE" u="sng" dirty="0" smtClean="0">
                <a:latin typeface="+mj-lt"/>
                <a:ea typeface="ＭＳ Ｐゴシック" panose="020B0600070205080204" pitchFamily="34" charset="-128"/>
                <a:cs typeface="Times New Roman" panose="02020603050405020304" pitchFamily="18" charset="0"/>
              </a:rPr>
              <a:t>upprättad</a:t>
            </a:r>
            <a:r>
              <a:rPr lang="sv-SE" altLang="sv-SE" dirty="0" smtClean="0">
                <a:latin typeface="+mj-lt"/>
                <a:ea typeface="ＭＳ Ｐゴシック" panose="020B0600070205080204" pitchFamily="34" charset="-128"/>
                <a:cs typeface="Times New Roman" panose="02020603050405020304" pitchFamily="18" charset="0"/>
              </a:rPr>
              <a:t> på </a:t>
            </a:r>
          </a:p>
          <a:p>
            <a:pPr eaLnBrk="1" hangingPunct="1">
              <a:buFont typeface="Arial" panose="020B0604020202020204" pitchFamily="34" charset="0"/>
              <a:buChar char="•"/>
            </a:pPr>
            <a:r>
              <a:rPr lang="sv-SE" altLang="sv-SE" dirty="0" smtClean="0">
                <a:latin typeface="+mj-lt"/>
                <a:ea typeface="ＭＳ Ｐゴシック" panose="020B0600070205080204" pitchFamily="34" charset="-128"/>
                <a:cs typeface="Times New Roman" panose="02020603050405020304" pitchFamily="18" charset="0"/>
              </a:rPr>
              <a:t> och </a:t>
            </a:r>
            <a:r>
              <a:rPr lang="sv-SE" altLang="sv-SE" u="sng" dirty="0" smtClean="0">
                <a:latin typeface="+mj-lt"/>
                <a:ea typeface="ＭＳ Ｐゴシック" panose="020B0600070205080204" pitchFamily="34" charset="-128"/>
                <a:cs typeface="Times New Roman" panose="02020603050405020304" pitchFamily="18" charset="0"/>
              </a:rPr>
              <a:t>förvarad</a:t>
            </a:r>
            <a:r>
              <a:rPr lang="sv-SE" altLang="sv-SE" dirty="0" smtClean="0">
                <a:latin typeface="+mj-lt"/>
                <a:ea typeface="ＭＳ Ｐゴシック" panose="020B0600070205080204" pitchFamily="34" charset="-128"/>
                <a:cs typeface="Times New Roman" panose="02020603050405020304" pitchFamily="18" charset="0"/>
              </a:rPr>
              <a:t> hos </a:t>
            </a:r>
            <a:r>
              <a:rPr lang="sv-SE" altLang="sv-SE" u="sng" dirty="0" smtClean="0">
                <a:latin typeface="+mj-lt"/>
                <a:ea typeface="ＭＳ Ｐゴシック" panose="020B0600070205080204" pitchFamily="34" charset="-128"/>
                <a:cs typeface="Times New Roman" panose="02020603050405020304" pitchFamily="18" charset="0"/>
              </a:rPr>
              <a:t>myndighet</a:t>
            </a:r>
          </a:p>
          <a:p>
            <a:endParaRPr lang="sv-SE" altLang="sv-SE" dirty="0" smtClean="0">
              <a:latin typeface="Georgia" panose="02040502050405020303" pitchFamily="18" charset="0"/>
              <a:ea typeface="ＭＳ Ｐゴシック" panose="020B0600070205080204" pitchFamily="34" charset="-128"/>
              <a:cs typeface="Georgia" panose="02040502050405020303" pitchFamily="18" charset="0"/>
            </a:endParaRPr>
          </a:p>
        </p:txBody>
      </p:sp>
      <p:sp>
        <p:nvSpPr>
          <p:cNvPr id="4" name="Platshållare för datum 3"/>
          <p:cNvSpPr>
            <a:spLocks noGrp="1"/>
          </p:cNvSpPr>
          <p:nvPr>
            <p:ph type="dt" sz="quarter" idx="10"/>
          </p:nvPr>
        </p:nvSpPr>
        <p:spPr/>
        <p:txBody>
          <a:bodyPr/>
          <a:lstStyle/>
          <a:p>
            <a:pPr>
              <a:defRPr/>
            </a:pPr>
            <a:fld id="{80B3A281-F3BC-4274-984D-47A530373E10}" type="datetime1">
              <a:rPr lang="sv-SE"/>
              <a:pPr>
                <a:defRPr/>
              </a:pPr>
              <a:t>2019-10-10</a:t>
            </a:fld>
            <a:endParaRPr lang="sv-SE" dirty="0"/>
          </a:p>
        </p:txBody>
      </p:sp>
      <p:sp>
        <p:nvSpPr>
          <p:cNvPr id="6" name="Platshållare för sidfot 4"/>
          <p:cNvSpPr>
            <a:spLocks noGrp="1"/>
          </p:cNvSpPr>
          <p:nvPr>
            <p:ph type="ftr" sz="quarter" idx="11"/>
          </p:nvPr>
        </p:nvSpPr>
        <p:spPr>
          <a:xfrm>
            <a:off x="2908300" y="6356350"/>
            <a:ext cx="3613150" cy="365125"/>
          </a:xfrm>
          <a:noFill/>
        </p:spPr>
        <p:txBody>
          <a:bodyPr/>
          <a:lstStyle/>
          <a:p>
            <a:r>
              <a:rPr lang="sv-SE" dirty="0" smtClean="0">
                <a:latin typeface="Arial" pitchFamily="34" charset="0"/>
              </a:rPr>
              <a:t>Grundutbildning för arkivredogörare</a:t>
            </a:r>
          </a:p>
        </p:txBody>
      </p:sp>
    </p:spTree>
    <p:extLst>
      <p:ext uri="{BB962C8B-B14F-4D97-AF65-F5344CB8AC3E}">
        <p14:creationId xmlns:p14="http://schemas.microsoft.com/office/powerpoint/2010/main" val="236464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Presentation idemönster">
  <a:themeElements>
    <a:clrScheme name="Anpassad 1">
      <a:dk1>
        <a:srgbClr val="000000"/>
      </a:dk1>
      <a:lt1>
        <a:srgbClr val="FFFFFF"/>
      </a:lt1>
      <a:dk2>
        <a:srgbClr val="4C4C4C"/>
      </a:dk2>
      <a:lt2>
        <a:srgbClr val="8E8E8E"/>
      </a:lt2>
      <a:accent1>
        <a:srgbClr val="00A9B9"/>
      </a:accent1>
      <a:accent2>
        <a:srgbClr val="D41737"/>
      </a:accent2>
      <a:accent3>
        <a:srgbClr val="EA516D"/>
      </a:accent3>
      <a:accent4>
        <a:srgbClr val="8DA85A"/>
      </a:accent4>
      <a:accent5>
        <a:srgbClr val="E94E1B"/>
      </a:accent5>
      <a:accent6>
        <a:srgbClr val="005365"/>
      </a:accent6>
      <a:hlink>
        <a:srgbClr val="000000"/>
      </a:hlink>
      <a:folHlink>
        <a:srgbClr val="00000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Arial"/>
            <a:cs typeface="Arial"/>
          </a:defRPr>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idemönster</Template>
  <TotalTime>2111</TotalTime>
  <Words>1127</Words>
  <Application>Microsoft Office PowerPoint</Application>
  <PresentationFormat>Bildspel på skärmen (4:3)</PresentationFormat>
  <Paragraphs>406</Paragraphs>
  <Slides>51</Slides>
  <Notes>16</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51</vt:i4>
      </vt:variant>
    </vt:vector>
  </HeadingPairs>
  <TitlesOfParts>
    <vt:vector size="60" baseType="lpstr">
      <vt:lpstr>ＭＳ Ｐゴシック</vt:lpstr>
      <vt:lpstr>Arial</vt:lpstr>
      <vt:lpstr>Calibri</vt:lpstr>
      <vt:lpstr>Courier New</vt:lpstr>
      <vt:lpstr>Georgia</vt:lpstr>
      <vt:lpstr>Helvetica</vt:lpstr>
      <vt:lpstr>Lucida Grande</vt:lpstr>
      <vt:lpstr>Times New Roman</vt:lpstr>
      <vt:lpstr>Presentation idemönster</vt:lpstr>
      <vt:lpstr>Grundutbildning för arkivredogörare</vt:lpstr>
      <vt:lpstr>Utbildningens upplägg</vt:lpstr>
      <vt:lpstr>STADSARKIVET</vt:lpstr>
      <vt:lpstr>Stadsarkivets uppgifter </vt:lpstr>
      <vt:lpstr>Varför arkiverar vi?</vt:lpstr>
      <vt:lpstr>Varför arkiverar vi? </vt:lpstr>
      <vt:lpstr>PowerPoint-presentation</vt:lpstr>
      <vt:lpstr>Vad är en handling? (TF 2 kap 3 §)</vt:lpstr>
      <vt:lpstr>Vad är en allmän handling? (TF 2 kap 6 §)</vt:lpstr>
      <vt:lpstr>Inkommen</vt:lpstr>
      <vt:lpstr>Upprättad </vt:lpstr>
      <vt:lpstr>Förvarad</vt:lpstr>
      <vt:lpstr>Enkelsidig utskrift till arkivhandlingar</vt:lpstr>
      <vt:lpstr>Arkivhandbok på hemsidan</vt:lpstr>
      <vt:lpstr>PowerPoint-presentation</vt:lpstr>
      <vt:lpstr>Lathund vid arkivering</vt:lpstr>
      <vt:lpstr>Aktrensning (enligt RA-FS 1997:8)</vt:lpstr>
      <vt:lpstr>Rensa bort från handlingar  som ska bevaras</vt:lpstr>
      <vt:lpstr>Handlingarna läggs i aktomslag</vt:lpstr>
      <vt:lpstr>Så skriver man på aktomslaget</vt:lpstr>
      <vt:lpstr>Exempel märkning omslag Märkningen ska spegla innehållet i akten.</vt:lpstr>
      <vt:lpstr>Välj arkivbox efter handlingarna</vt:lpstr>
      <vt:lpstr>Så skriver man på arkivboxen</vt:lpstr>
      <vt:lpstr>Exempel märkning arkivboxar</vt:lpstr>
      <vt:lpstr>Så viker man ihop en arkivbox</vt:lpstr>
      <vt:lpstr>Beställa material</vt:lpstr>
      <vt:lpstr>Använd dokumenthanteringsplanen som stöd</vt:lpstr>
      <vt:lpstr>Ny informationshanteringsplan</vt:lpstr>
      <vt:lpstr>Exempel på föreskrift</vt:lpstr>
      <vt:lpstr>Förstör utgallrade handlingar</vt:lpstr>
      <vt:lpstr>Nämnd- och styrelseprotokoll  ska bindas in</vt:lpstr>
      <vt:lpstr>Diarieförda handlingar </vt:lpstr>
      <vt:lpstr>Föreskrift LiSA-F 2017:4 - ej utskrift från W3D3</vt:lpstr>
      <vt:lpstr>Personalakter</vt:lpstr>
      <vt:lpstr>Ordning i personalakt</vt:lpstr>
      <vt:lpstr>Tjänstgöringsuppgifter  som kan gallras (enligt LiSA-F 2014:3)</vt:lpstr>
      <vt:lpstr>Nu lite praktiska övningar</vt:lpstr>
      <vt:lpstr>Leveransreversal</vt:lpstr>
      <vt:lpstr>PowerPoint-presentation</vt:lpstr>
      <vt:lpstr>Exempel på bilaga 1</vt:lpstr>
      <vt:lpstr>PowerPoint-presentation</vt:lpstr>
      <vt:lpstr>Huvudblankett</vt:lpstr>
      <vt:lpstr>Övning att fylla i reversaler</vt:lpstr>
      <vt:lpstr>Kontrollpunkter inför leverans</vt:lpstr>
      <vt:lpstr>Klart för leverans</vt:lpstr>
      <vt:lpstr>Materialet  in i depåerna</vt:lpstr>
      <vt:lpstr>PowerPoint-presentation</vt:lpstr>
      <vt:lpstr>PowerPoint-presentation</vt:lpstr>
      <vt:lpstr>PowerPoint-presentation</vt:lpstr>
      <vt:lpstr>Hjälp med att få tillgång till inlämnade arkiv</vt:lpstr>
      <vt:lpstr>PowerPoint-presentation</vt:lpstr>
    </vt:vector>
  </TitlesOfParts>
  <Company>Linköpings Kommun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dalmar</dc:creator>
  <cp:lastModifiedBy>dalmar</cp:lastModifiedBy>
  <cp:revision>141</cp:revision>
  <cp:lastPrinted>2019-03-15T09:30:04Z</cp:lastPrinted>
  <dcterms:created xsi:type="dcterms:W3CDTF">2013-09-19T13:45:13Z</dcterms:created>
  <dcterms:modified xsi:type="dcterms:W3CDTF">2019-10-10T12:11:51Z</dcterms:modified>
</cp:coreProperties>
</file>